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  <p:sldMasterId id="2147483657" r:id="rId2"/>
    <p:sldMasterId id="2147483654" r:id="rId3"/>
  </p:sldMasterIdLst>
  <p:notesMasterIdLst>
    <p:notesMasterId r:id="rId32"/>
  </p:notesMasterIdLst>
  <p:sldIdLst>
    <p:sldId id="266" r:id="rId4"/>
    <p:sldId id="508" r:id="rId5"/>
    <p:sldId id="447" r:id="rId6"/>
    <p:sldId id="493" r:id="rId7"/>
    <p:sldId id="497" r:id="rId8"/>
    <p:sldId id="498" r:id="rId9"/>
    <p:sldId id="499" r:id="rId10"/>
    <p:sldId id="509" r:id="rId11"/>
    <p:sldId id="518" r:id="rId12"/>
    <p:sldId id="494" r:id="rId13"/>
    <p:sldId id="281" r:id="rId14"/>
    <p:sldId id="495" r:id="rId15"/>
    <p:sldId id="496" r:id="rId16"/>
    <p:sldId id="416" r:id="rId17"/>
    <p:sldId id="312" r:id="rId18"/>
    <p:sldId id="500" r:id="rId19"/>
    <p:sldId id="503" r:id="rId20"/>
    <p:sldId id="504" r:id="rId21"/>
    <p:sldId id="505" r:id="rId22"/>
    <p:sldId id="506" r:id="rId23"/>
    <p:sldId id="507" r:id="rId24"/>
    <p:sldId id="501" r:id="rId25"/>
    <p:sldId id="514" r:id="rId26"/>
    <p:sldId id="517" r:id="rId27"/>
    <p:sldId id="515" r:id="rId28"/>
    <p:sldId id="516" r:id="rId29"/>
    <p:sldId id="519" r:id="rId30"/>
    <p:sldId id="27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B900"/>
    <a:srgbClr val="FF4081"/>
    <a:srgbClr val="F5F5F5"/>
    <a:srgbClr val="5F71B1"/>
    <a:srgbClr val="3E50B4"/>
    <a:srgbClr val="303E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7" autoAdjust="0"/>
    <p:restoredTop sz="97731"/>
  </p:normalViewPr>
  <p:slideViewPr>
    <p:cSldViewPr snapToGrid="0" showGuides="1">
      <p:cViewPr varScale="1">
        <p:scale>
          <a:sx n="95" d="100"/>
          <a:sy n="95" d="100"/>
        </p:scale>
        <p:origin x="354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mp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E2D55-D778-AF4A-8B1C-E3ACFFEFA0CD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503B6-F4CD-DE49-AB30-479371E8558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85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23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36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06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27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93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83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72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85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124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2825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38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312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579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02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388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627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97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446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35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44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26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04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30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572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59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75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8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4865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ec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26941" y="573317"/>
            <a:ext cx="11230421" cy="431020"/>
          </a:xfrm>
          <a:prstGeom prst="rect">
            <a:avLst/>
          </a:prstGeom>
        </p:spPr>
        <p:txBody>
          <a:bodyPr/>
          <a:lstStyle>
            <a:lvl1pPr algn="l">
              <a:defRPr sz="2400" b="0" i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26941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>
                <a:solidFill>
                  <a:schemeClr val="bg1"/>
                </a:solidFill>
                <a:latin typeface="Noto Sans" charset="0"/>
                <a:ea typeface="Noto Sans" charset="0"/>
                <a:cs typeface="Noto Sans" charset="0"/>
              </a:rPr>
              <a:t>PRESENTATION N°1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26941" y="1602414"/>
            <a:ext cx="1843280" cy="0"/>
          </a:xfrm>
          <a:prstGeom prst="line">
            <a:avLst/>
          </a:prstGeom>
          <a:ln w="57150">
            <a:solidFill>
              <a:srgbClr val="76B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ection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26941" y="573317"/>
            <a:ext cx="11230421" cy="431020"/>
          </a:xfrm>
          <a:prstGeom prst="rect">
            <a:avLst/>
          </a:prstGeom>
        </p:spPr>
        <p:txBody>
          <a:bodyPr/>
          <a:lstStyle>
            <a:lvl1pPr algn="l">
              <a:defRPr sz="2400" b="0" i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26941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OUR COMPANY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83588" y="1602414"/>
            <a:ext cx="184328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2604393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ABOUT</a:t>
            </a:r>
            <a:r>
              <a:rPr lang="en-US" sz="1000" spc="160" baseline="0" dirty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US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583588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>
                <a:solidFill>
                  <a:schemeClr val="bg1"/>
                </a:solidFill>
                <a:latin typeface="Noto Sans" charset="0"/>
                <a:ea typeface="Noto Sans" charset="0"/>
                <a:cs typeface="Noto Sans" charset="0"/>
              </a:rPr>
              <a:t>INFOGRAPHICS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6562782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CONTACT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9752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237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75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3746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374695"/>
            <a:ext cx="12192000" cy="12012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526840" y="56543"/>
            <a:ext cx="508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DEEPDART – ENSTA Bretagne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24940" y="56543"/>
            <a:ext cx="508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b="0" i="0" dirty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C</a:t>
            </a:r>
            <a:r>
              <a:rPr lang="en-US" sz="1200" b="0" i="0" dirty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ALVEZ Tony – LAGRUE </a:t>
            </a:r>
            <a:r>
              <a:rPr lang="en-US" sz="1200" b="0" i="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Théo</a:t>
            </a:r>
            <a:endParaRPr lang="en-US" sz="1200" b="0" i="0" dirty="0">
              <a:solidFill>
                <a:schemeClr val="accent3">
                  <a:lumMod val="40000"/>
                  <a:lumOff val="6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0957719" y="1205133"/>
            <a:ext cx="647894" cy="647894"/>
          </a:xfrm>
          <a:prstGeom prst="ellipse">
            <a:avLst/>
          </a:prstGeom>
          <a:solidFill>
            <a:srgbClr val="76B900"/>
          </a:solidFill>
          <a:ln>
            <a:noFill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9FD583C3-8039-4A79-9DDA-420F2C9D0870}"/>
              </a:ext>
            </a:extLst>
          </p:cNvPr>
          <p:cNvSpPr txBox="1"/>
          <p:nvPr userDrawn="1"/>
        </p:nvSpPr>
        <p:spPr>
          <a:xfrm>
            <a:off x="4698790" y="48848"/>
            <a:ext cx="508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Décembre</a:t>
            </a:r>
            <a:r>
              <a:rPr lang="en-US" sz="1200" b="0" i="0" dirty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27231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726" r:id="rId2"/>
    <p:sldLayoutId id="214748373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2"/>
            <a:ext cx="12192000" cy="541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889441" y="554720"/>
            <a:ext cx="624684" cy="566964"/>
            <a:chOff x="1585912" y="819150"/>
            <a:chExt cx="5143500" cy="4668265"/>
          </a:xfrm>
        </p:grpSpPr>
        <p:sp>
          <p:nvSpPr>
            <p:cNvPr id="8" name="Diamond 7"/>
            <p:cNvSpPr/>
            <p:nvPr/>
          </p:nvSpPr>
          <p:spPr>
            <a:xfrm>
              <a:off x="1585912" y="2687065"/>
              <a:ext cx="5143500" cy="280035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2243137" y="2687065"/>
              <a:ext cx="3829050" cy="2084704"/>
            </a:xfrm>
            <a:custGeom>
              <a:avLst/>
              <a:gdLst>
                <a:gd name="connsiteX0" fmla="*/ 1884609 w 3769219"/>
                <a:gd name="connsiteY0" fmla="*/ 0 h 2052130"/>
                <a:gd name="connsiteX1" fmla="*/ 3769219 w 3769219"/>
                <a:gd name="connsiteY1" fmla="*/ 1026065 h 2052130"/>
                <a:gd name="connsiteX2" fmla="*/ 1884609 w 3769219"/>
                <a:gd name="connsiteY2" fmla="*/ 2052130 h 2052130"/>
                <a:gd name="connsiteX3" fmla="*/ 0 w 3769219"/>
                <a:gd name="connsiteY3" fmla="*/ 1026065 h 20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9219" h="2052130">
                  <a:moveTo>
                    <a:pt x="1884609" y="0"/>
                  </a:moveTo>
                  <a:lnTo>
                    <a:pt x="3769219" y="1026065"/>
                  </a:lnTo>
                  <a:lnTo>
                    <a:pt x="1884609" y="2052130"/>
                  </a:lnTo>
                  <a:lnTo>
                    <a:pt x="0" y="102606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/>
            <p:cNvSpPr/>
            <p:nvPr/>
          </p:nvSpPr>
          <p:spPr>
            <a:xfrm>
              <a:off x="1585912" y="1753108"/>
              <a:ext cx="5143500" cy="2800350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2243137" y="1753108"/>
              <a:ext cx="3829050" cy="2084704"/>
            </a:xfrm>
            <a:custGeom>
              <a:avLst/>
              <a:gdLst>
                <a:gd name="connsiteX0" fmla="*/ 1884609 w 3769219"/>
                <a:gd name="connsiteY0" fmla="*/ 0 h 2052130"/>
                <a:gd name="connsiteX1" fmla="*/ 3769219 w 3769219"/>
                <a:gd name="connsiteY1" fmla="*/ 1026065 h 2052130"/>
                <a:gd name="connsiteX2" fmla="*/ 1884609 w 3769219"/>
                <a:gd name="connsiteY2" fmla="*/ 2052130 h 2052130"/>
                <a:gd name="connsiteX3" fmla="*/ 0 w 3769219"/>
                <a:gd name="connsiteY3" fmla="*/ 1026065 h 20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9219" h="2052130">
                  <a:moveTo>
                    <a:pt x="1884609" y="0"/>
                  </a:moveTo>
                  <a:lnTo>
                    <a:pt x="3769219" y="1026065"/>
                  </a:lnTo>
                  <a:lnTo>
                    <a:pt x="1884609" y="2052130"/>
                  </a:lnTo>
                  <a:lnTo>
                    <a:pt x="0" y="102606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Diamond 12"/>
            <p:cNvSpPr/>
            <p:nvPr/>
          </p:nvSpPr>
          <p:spPr>
            <a:xfrm>
              <a:off x="1585912" y="819150"/>
              <a:ext cx="5143500" cy="2800350"/>
            </a:xfrm>
            <a:prstGeom prst="diamond">
              <a:avLst/>
            </a:prstGeom>
            <a:solidFill>
              <a:srgbClr val="76B900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56953" y="6225718"/>
            <a:ext cx="5547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636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0.tmp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ratchetandclank.wikia.com/wiki/Robot" TargetMode="Externa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geek-ubuntu.blogspot.com/p/diffondi-ubuntu.html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www.jetsonhacks.com/img_1960/" TargetMode="Externa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5"/>
          <p:cNvSpPr/>
          <p:nvPr/>
        </p:nvSpPr>
        <p:spPr>
          <a:xfrm rot="18900000">
            <a:off x="9512815" y="269905"/>
            <a:ext cx="4764506" cy="5604356"/>
          </a:xfrm>
          <a:custGeom>
            <a:avLst/>
            <a:gdLst>
              <a:gd name="connsiteX0" fmla="*/ 3924657 w 4764506"/>
              <a:gd name="connsiteY0" fmla="*/ 0 h 5604356"/>
              <a:gd name="connsiteX1" fmla="*/ 4764506 w 4764506"/>
              <a:gd name="connsiteY1" fmla="*/ 839849 h 5604356"/>
              <a:gd name="connsiteX2" fmla="*/ 0 w 4764506"/>
              <a:gd name="connsiteY2" fmla="*/ 5604356 h 5604356"/>
              <a:gd name="connsiteX3" fmla="*/ 0 w 4764506"/>
              <a:gd name="connsiteY3" fmla="*/ 0 h 5604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4506" h="5604356">
                <a:moveTo>
                  <a:pt x="3924657" y="0"/>
                </a:moveTo>
                <a:lnTo>
                  <a:pt x="4764506" y="839849"/>
                </a:lnTo>
                <a:lnTo>
                  <a:pt x="0" y="5604356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 23"/>
          <p:cNvSpPr/>
          <p:nvPr/>
        </p:nvSpPr>
        <p:spPr>
          <a:xfrm rot="18900000">
            <a:off x="6304472" y="-2053292"/>
            <a:ext cx="4106584" cy="4106584"/>
          </a:xfrm>
          <a:custGeom>
            <a:avLst/>
            <a:gdLst>
              <a:gd name="connsiteX0" fmla="*/ 0 w 4106584"/>
              <a:gd name="connsiteY0" fmla="*/ 0 h 4106584"/>
              <a:gd name="connsiteX1" fmla="*/ 4106584 w 4106584"/>
              <a:gd name="connsiteY1" fmla="*/ 4106584 h 4106584"/>
              <a:gd name="connsiteX2" fmla="*/ 0 w 4106584"/>
              <a:gd name="connsiteY2" fmla="*/ 4106584 h 410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106584" h="4106584">
                <a:moveTo>
                  <a:pt x="0" y="0"/>
                </a:moveTo>
                <a:lnTo>
                  <a:pt x="4106584" y="4106584"/>
                </a:lnTo>
                <a:lnTo>
                  <a:pt x="0" y="410658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Freeform 37"/>
          <p:cNvSpPr/>
          <p:nvPr/>
        </p:nvSpPr>
        <p:spPr>
          <a:xfrm rot="18900000">
            <a:off x="536614" y="5581005"/>
            <a:ext cx="2553990" cy="2553991"/>
          </a:xfrm>
          <a:custGeom>
            <a:avLst/>
            <a:gdLst>
              <a:gd name="connsiteX0" fmla="*/ 2553990 w 2553990"/>
              <a:gd name="connsiteY0" fmla="*/ 0 h 2553991"/>
              <a:gd name="connsiteX1" fmla="*/ 2553990 w 2553990"/>
              <a:gd name="connsiteY1" fmla="*/ 2553991 h 2553991"/>
              <a:gd name="connsiteX2" fmla="*/ 0 w 2553990"/>
              <a:gd name="connsiteY2" fmla="*/ 0 h 2553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3990" h="2553991">
                <a:moveTo>
                  <a:pt x="2553990" y="0"/>
                </a:moveTo>
                <a:lnTo>
                  <a:pt x="2553990" y="2553991"/>
                </a:lnTo>
                <a:lnTo>
                  <a:pt x="0" y="0"/>
                </a:lnTo>
                <a:close/>
              </a:path>
            </a:pathLst>
          </a:custGeom>
          <a:solidFill>
            <a:srgbClr val="76B900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 36"/>
          <p:cNvSpPr/>
          <p:nvPr/>
        </p:nvSpPr>
        <p:spPr>
          <a:xfrm rot="18900000">
            <a:off x="-1135325" y="3708715"/>
            <a:ext cx="2559410" cy="2967775"/>
          </a:xfrm>
          <a:custGeom>
            <a:avLst/>
            <a:gdLst>
              <a:gd name="connsiteX0" fmla="*/ 2559410 w 2559410"/>
              <a:gd name="connsiteY0" fmla="*/ 0 h 2967775"/>
              <a:gd name="connsiteX1" fmla="*/ 2559410 w 2559410"/>
              <a:gd name="connsiteY1" fmla="*/ 2967775 h 2967775"/>
              <a:gd name="connsiteX2" fmla="*/ 408364 w 2559410"/>
              <a:gd name="connsiteY2" fmla="*/ 2967774 h 2967775"/>
              <a:gd name="connsiteX3" fmla="*/ 0 w 2559410"/>
              <a:gd name="connsiteY3" fmla="*/ 2559411 h 296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9410" h="2967775">
                <a:moveTo>
                  <a:pt x="2559410" y="0"/>
                </a:moveTo>
                <a:lnTo>
                  <a:pt x="2559410" y="2967775"/>
                </a:lnTo>
                <a:lnTo>
                  <a:pt x="408364" y="2967774"/>
                </a:lnTo>
                <a:lnTo>
                  <a:pt x="0" y="255941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 27"/>
          <p:cNvSpPr/>
          <p:nvPr/>
        </p:nvSpPr>
        <p:spPr>
          <a:xfrm rot="18900000">
            <a:off x="7782545" y="4989712"/>
            <a:ext cx="3778408" cy="3635585"/>
          </a:xfrm>
          <a:custGeom>
            <a:avLst/>
            <a:gdLst>
              <a:gd name="connsiteX0" fmla="*/ 3778408 w 3778408"/>
              <a:gd name="connsiteY0" fmla="*/ 0 h 3635585"/>
              <a:gd name="connsiteX1" fmla="*/ 3778408 w 3778408"/>
              <a:gd name="connsiteY1" fmla="*/ 3492762 h 3635585"/>
              <a:gd name="connsiteX2" fmla="*/ 3635585 w 3778408"/>
              <a:gd name="connsiteY2" fmla="*/ 3635585 h 3635585"/>
              <a:gd name="connsiteX3" fmla="*/ 0 w 3778408"/>
              <a:gd name="connsiteY3" fmla="*/ 0 h 3635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8408" h="3635585">
                <a:moveTo>
                  <a:pt x="3778408" y="0"/>
                </a:moveTo>
                <a:lnTo>
                  <a:pt x="3778408" y="3492762"/>
                </a:lnTo>
                <a:lnTo>
                  <a:pt x="3635585" y="36355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31"/>
          <p:cNvSpPr/>
          <p:nvPr/>
        </p:nvSpPr>
        <p:spPr>
          <a:xfrm rot="18900000">
            <a:off x="808246" y="-1956237"/>
            <a:ext cx="6376737" cy="9851811"/>
          </a:xfrm>
          <a:custGeom>
            <a:avLst/>
            <a:gdLst>
              <a:gd name="connsiteX0" fmla="*/ 2462209 w 6376737"/>
              <a:gd name="connsiteY0" fmla="*/ 0 h 9851811"/>
              <a:gd name="connsiteX1" fmla="*/ 6376737 w 6376737"/>
              <a:gd name="connsiteY1" fmla="*/ 3914528 h 9851811"/>
              <a:gd name="connsiteX2" fmla="*/ 6376737 w 6376737"/>
              <a:gd name="connsiteY2" fmla="*/ 9851811 h 9851811"/>
              <a:gd name="connsiteX3" fmla="*/ 2615344 w 6376737"/>
              <a:gd name="connsiteY3" fmla="*/ 9851811 h 9851811"/>
              <a:gd name="connsiteX4" fmla="*/ 1 w 6376737"/>
              <a:gd name="connsiteY4" fmla="*/ 7236468 h 9851811"/>
              <a:gd name="connsiteX5" fmla="*/ 0 w 6376737"/>
              <a:gd name="connsiteY5" fmla="*/ 2462209 h 9851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6737" h="9851811">
                <a:moveTo>
                  <a:pt x="2462209" y="0"/>
                </a:moveTo>
                <a:lnTo>
                  <a:pt x="6376737" y="3914528"/>
                </a:lnTo>
                <a:lnTo>
                  <a:pt x="6376737" y="9851811"/>
                </a:lnTo>
                <a:lnTo>
                  <a:pt x="2615344" y="9851811"/>
                </a:lnTo>
                <a:lnTo>
                  <a:pt x="1" y="7236468"/>
                </a:lnTo>
                <a:lnTo>
                  <a:pt x="0" y="24622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92100" dir="5400000" algn="t" rotWithShape="0">
              <a:prstClr val="black">
                <a:alpha val="45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007682" y="1964680"/>
            <a:ext cx="7205569" cy="2284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1500" dirty="0">
                <a:solidFill>
                  <a:srgbClr val="76B900"/>
                </a:solidFill>
              </a:rPr>
              <a:t>🏎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fr-FR" sz="66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DEEPDART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860209" y="5539155"/>
            <a:ext cx="60269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>
                <a:solidFill>
                  <a:schemeClr val="bg2">
                    <a:lumMod val="10000"/>
                  </a:schemeClr>
                </a:solidFill>
                <a:latin typeface="Roboto Thin" charset="0"/>
                <a:ea typeface="Roboto Thin" charset="0"/>
                <a:cs typeface="Roboto Thin" charset="0"/>
              </a:rPr>
              <a:t>CALVEZ Tony – LAGRUE Théo</a:t>
            </a:r>
          </a:p>
          <a:p>
            <a:pPr algn="ctr"/>
            <a:r>
              <a:rPr lang="fr-FR" sz="2400" dirty="0">
                <a:solidFill>
                  <a:schemeClr val="bg2">
                    <a:lumMod val="10000"/>
                  </a:schemeClr>
                </a:solidFill>
                <a:latin typeface="Roboto Thin" charset="0"/>
                <a:ea typeface="Roboto Thin" charset="0"/>
                <a:cs typeface="Roboto Thin" charset="0"/>
              </a:rPr>
              <a:t>FIPA20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8708EB7-FD9A-4CB1-A77E-84229E6A26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131" y="94987"/>
            <a:ext cx="1457010" cy="1136468"/>
          </a:xfrm>
          <a:prstGeom prst="rect">
            <a:avLst/>
          </a:prstGeom>
        </p:spPr>
      </p:pic>
      <p:pic>
        <p:nvPicPr>
          <p:cNvPr id="1026" name="Picture 2" descr="https://aadcdn.msftauthimages.net/c1c6b6c8-sy1iappuopbsynhf4-gvq8vomgeqf0uc58brcgt32kw/logintenantbranding/0/bannerlogo?ts=637103616494065235">
            <a:extLst>
              <a:ext uri="{FF2B5EF4-FFF2-40B4-BE49-F238E27FC236}">
                <a16:creationId xmlns:a16="http://schemas.microsoft.com/office/drawing/2014/main" id="{7B31B0BD-CAAA-40BC-A42B-EAEDD7C69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355" y="-90124"/>
            <a:ext cx="3644067" cy="152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31701B-301F-4DDB-BBB0-909DC8A35CFE}"/>
              </a:ext>
            </a:extLst>
          </p:cNvPr>
          <p:cNvSpPr/>
          <p:nvPr/>
        </p:nvSpPr>
        <p:spPr>
          <a:xfrm>
            <a:off x="3508155" y="-133506"/>
            <a:ext cx="67518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8000" b="1" dirty="0">
                <a:solidFill>
                  <a:schemeClr val="bg2">
                    <a:lumMod val="10000"/>
                  </a:schemeClr>
                </a:solidFill>
                <a:latin typeface="Roboto Thin" charset="0"/>
                <a:ea typeface="Roboto Thin" charset="0"/>
                <a:cs typeface="Roboto Thin" charset="0"/>
              </a:rPr>
              <a:t>x</a:t>
            </a:r>
            <a:endParaRPr lang="en-US" sz="8000" b="1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A9F9123-9CC8-468D-A4DA-6879FD6F1DA2}"/>
              </a:ext>
            </a:extLst>
          </p:cNvPr>
          <p:cNvSpPr txBox="1"/>
          <p:nvPr/>
        </p:nvSpPr>
        <p:spPr>
          <a:xfrm>
            <a:off x="1413796" y="4244606"/>
            <a:ext cx="756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rgbClr val="76B900"/>
                </a:solidFill>
              </a:rPr>
              <a:t>RECONNAISSANCE ET SUIVI DE ROBOTS AMIS</a:t>
            </a:r>
          </a:p>
        </p:txBody>
      </p:sp>
    </p:spTree>
    <p:extLst>
      <p:ext uri="{BB962C8B-B14F-4D97-AF65-F5344CB8AC3E}">
        <p14:creationId xmlns:p14="http://schemas.microsoft.com/office/powerpoint/2010/main" val="67213993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Installation des Packages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Suppléments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du SDK </a:t>
            </a:r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Tegra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X2</a:t>
            </a:r>
          </a:p>
        </p:txBody>
      </p:sp>
    </p:spTree>
    <p:extLst>
      <p:ext uri="{BB962C8B-B14F-4D97-AF65-F5344CB8AC3E}">
        <p14:creationId xmlns:p14="http://schemas.microsoft.com/office/powerpoint/2010/main" val="233244685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BIBLIOTHEQUES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6941" y="2277035"/>
            <a:ext cx="3578894" cy="3388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296180" y="2277035"/>
            <a:ext cx="3578894" cy="3388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065420" y="2277035"/>
            <a:ext cx="3578894" cy="3388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878445" y="5227751"/>
            <a:ext cx="875886" cy="87588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5704208" y="5227751"/>
            <a:ext cx="875886" cy="87588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416924" y="5227751"/>
            <a:ext cx="875886" cy="875886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>
            <a:spLocks noChangeArrowheads="1"/>
          </p:cNvSpPr>
          <p:nvPr/>
        </p:nvSpPr>
        <p:spPr bwMode="auto">
          <a:xfrm>
            <a:off x="2188318" y="5529347"/>
            <a:ext cx="285941" cy="250928"/>
          </a:xfrm>
          <a:custGeom>
            <a:avLst/>
            <a:gdLst>
              <a:gd name="T0" fmla="*/ 378 w 430"/>
              <a:gd name="T1" fmla="*/ 22 h 379"/>
              <a:gd name="T2" fmla="*/ 346 w 430"/>
              <a:gd name="T3" fmla="*/ 0 h 379"/>
              <a:gd name="T4" fmla="*/ 82 w 430"/>
              <a:gd name="T5" fmla="*/ 0 h 379"/>
              <a:gd name="T6" fmla="*/ 50 w 430"/>
              <a:gd name="T7" fmla="*/ 22 h 379"/>
              <a:gd name="T8" fmla="*/ 0 w 430"/>
              <a:gd name="T9" fmla="*/ 164 h 379"/>
              <a:gd name="T10" fmla="*/ 0 w 430"/>
              <a:gd name="T11" fmla="*/ 355 h 379"/>
              <a:gd name="T12" fmla="*/ 23 w 430"/>
              <a:gd name="T13" fmla="*/ 378 h 379"/>
              <a:gd name="T14" fmla="*/ 46 w 430"/>
              <a:gd name="T15" fmla="*/ 378 h 379"/>
              <a:gd name="T16" fmla="*/ 69 w 430"/>
              <a:gd name="T17" fmla="*/ 355 h 379"/>
              <a:gd name="T18" fmla="*/ 69 w 430"/>
              <a:gd name="T19" fmla="*/ 332 h 379"/>
              <a:gd name="T20" fmla="*/ 356 w 430"/>
              <a:gd name="T21" fmla="*/ 332 h 379"/>
              <a:gd name="T22" fmla="*/ 356 w 430"/>
              <a:gd name="T23" fmla="*/ 355 h 379"/>
              <a:gd name="T24" fmla="*/ 378 w 430"/>
              <a:gd name="T25" fmla="*/ 378 h 379"/>
              <a:gd name="T26" fmla="*/ 406 w 430"/>
              <a:gd name="T27" fmla="*/ 378 h 379"/>
              <a:gd name="T28" fmla="*/ 429 w 430"/>
              <a:gd name="T29" fmla="*/ 355 h 379"/>
              <a:gd name="T30" fmla="*/ 429 w 430"/>
              <a:gd name="T31" fmla="*/ 164 h 379"/>
              <a:gd name="T32" fmla="*/ 378 w 430"/>
              <a:gd name="T33" fmla="*/ 22 h 379"/>
              <a:gd name="T34" fmla="*/ 82 w 430"/>
              <a:gd name="T35" fmla="*/ 259 h 379"/>
              <a:gd name="T36" fmla="*/ 46 w 430"/>
              <a:gd name="T37" fmla="*/ 223 h 379"/>
              <a:gd name="T38" fmla="*/ 82 w 430"/>
              <a:gd name="T39" fmla="*/ 186 h 379"/>
              <a:gd name="T40" fmla="*/ 119 w 430"/>
              <a:gd name="T41" fmla="*/ 223 h 379"/>
              <a:gd name="T42" fmla="*/ 82 w 430"/>
              <a:gd name="T43" fmla="*/ 259 h 379"/>
              <a:gd name="T44" fmla="*/ 346 w 430"/>
              <a:gd name="T45" fmla="*/ 259 h 379"/>
              <a:gd name="T46" fmla="*/ 310 w 430"/>
              <a:gd name="T47" fmla="*/ 223 h 379"/>
              <a:gd name="T48" fmla="*/ 346 w 430"/>
              <a:gd name="T49" fmla="*/ 186 h 379"/>
              <a:gd name="T50" fmla="*/ 378 w 430"/>
              <a:gd name="T51" fmla="*/ 223 h 379"/>
              <a:gd name="T52" fmla="*/ 346 w 430"/>
              <a:gd name="T53" fmla="*/ 259 h 379"/>
              <a:gd name="T54" fmla="*/ 46 w 430"/>
              <a:gd name="T55" fmla="*/ 141 h 379"/>
              <a:gd name="T56" fmla="*/ 82 w 430"/>
              <a:gd name="T57" fmla="*/ 31 h 379"/>
              <a:gd name="T58" fmla="*/ 346 w 430"/>
              <a:gd name="T59" fmla="*/ 31 h 379"/>
              <a:gd name="T60" fmla="*/ 378 w 430"/>
              <a:gd name="T61" fmla="*/ 141 h 379"/>
              <a:gd name="T62" fmla="*/ 46 w 430"/>
              <a:gd name="T63" fmla="*/ 141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30" h="379">
                <a:moveTo>
                  <a:pt x="378" y="22"/>
                </a:moveTo>
                <a:cubicBezTo>
                  <a:pt x="374" y="9"/>
                  <a:pt x="360" y="0"/>
                  <a:pt x="346" y="0"/>
                </a:cubicBezTo>
                <a:lnTo>
                  <a:pt x="82" y="0"/>
                </a:lnTo>
                <a:cubicBezTo>
                  <a:pt x="64" y="0"/>
                  <a:pt x="55" y="9"/>
                  <a:pt x="50" y="22"/>
                </a:cubicBezTo>
                <a:lnTo>
                  <a:pt x="0" y="164"/>
                </a:lnTo>
                <a:lnTo>
                  <a:pt x="0" y="355"/>
                </a:lnTo>
                <a:cubicBezTo>
                  <a:pt x="0" y="369"/>
                  <a:pt x="9" y="378"/>
                  <a:pt x="23" y="378"/>
                </a:cubicBezTo>
                <a:lnTo>
                  <a:pt x="46" y="378"/>
                </a:lnTo>
                <a:cubicBezTo>
                  <a:pt x="59" y="378"/>
                  <a:pt x="69" y="369"/>
                  <a:pt x="69" y="355"/>
                </a:cubicBezTo>
                <a:lnTo>
                  <a:pt x="69" y="332"/>
                </a:lnTo>
                <a:lnTo>
                  <a:pt x="356" y="332"/>
                </a:lnTo>
                <a:lnTo>
                  <a:pt x="356" y="355"/>
                </a:lnTo>
                <a:cubicBezTo>
                  <a:pt x="356" y="369"/>
                  <a:pt x="365" y="378"/>
                  <a:pt x="378" y="378"/>
                </a:cubicBezTo>
                <a:lnTo>
                  <a:pt x="406" y="378"/>
                </a:lnTo>
                <a:cubicBezTo>
                  <a:pt x="419" y="378"/>
                  <a:pt x="429" y="369"/>
                  <a:pt x="429" y="355"/>
                </a:cubicBezTo>
                <a:lnTo>
                  <a:pt x="429" y="164"/>
                </a:lnTo>
                <a:lnTo>
                  <a:pt x="378" y="22"/>
                </a:lnTo>
                <a:close/>
                <a:moveTo>
                  <a:pt x="82" y="259"/>
                </a:moveTo>
                <a:cubicBezTo>
                  <a:pt x="64" y="259"/>
                  <a:pt x="46" y="241"/>
                  <a:pt x="46" y="223"/>
                </a:cubicBezTo>
                <a:cubicBezTo>
                  <a:pt x="46" y="205"/>
                  <a:pt x="64" y="186"/>
                  <a:pt x="82" y="186"/>
                </a:cubicBezTo>
                <a:cubicBezTo>
                  <a:pt x="100" y="186"/>
                  <a:pt x="119" y="205"/>
                  <a:pt x="119" y="223"/>
                </a:cubicBezTo>
                <a:cubicBezTo>
                  <a:pt x="119" y="241"/>
                  <a:pt x="100" y="259"/>
                  <a:pt x="82" y="259"/>
                </a:cubicBezTo>
                <a:close/>
                <a:moveTo>
                  <a:pt x="346" y="259"/>
                </a:moveTo>
                <a:cubicBezTo>
                  <a:pt x="324" y="259"/>
                  <a:pt x="310" y="241"/>
                  <a:pt x="310" y="223"/>
                </a:cubicBezTo>
                <a:cubicBezTo>
                  <a:pt x="310" y="205"/>
                  <a:pt x="326" y="186"/>
                  <a:pt x="346" y="186"/>
                </a:cubicBezTo>
                <a:cubicBezTo>
                  <a:pt x="367" y="186"/>
                  <a:pt x="378" y="205"/>
                  <a:pt x="378" y="223"/>
                </a:cubicBezTo>
                <a:cubicBezTo>
                  <a:pt x="378" y="241"/>
                  <a:pt x="365" y="259"/>
                  <a:pt x="346" y="259"/>
                </a:cubicBezTo>
                <a:close/>
                <a:moveTo>
                  <a:pt x="46" y="141"/>
                </a:moveTo>
                <a:lnTo>
                  <a:pt x="82" y="31"/>
                </a:lnTo>
                <a:lnTo>
                  <a:pt x="346" y="31"/>
                </a:lnTo>
                <a:lnTo>
                  <a:pt x="378" y="141"/>
                </a:lnTo>
                <a:lnTo>
                  <a:pt x="46" y="1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35"/>
          <p:cNvSpPr>
            <a:spLocks noChangeArrowheads="1"/>
          </p:cNvSpPr>
          <p:nvPr/>
        </p:nvSpPr>
        <p:spPr bwMode="auto">
          <a:xfrm>
            <a:off x="5989499" y="5514283"/>
            <a:ext cx="305304" cy="302821"/>
          </a:xfrm>
          <a:custGeom>
            <a:avLst/>
            <a:gdLst>
              <a:gd name="T0" fmla="*/ 267 w 541"/>
              <a:gd name="T1" fmla="*/ 0 h 540"/>
              <a:gd name="T2" fmla="*/ 0 w 541"/>
              <a:gd name="T3" fmla="*/ 272 h 540"/>
              <a:gd name="T4" fmla="*/ 267 w 541"/>
              <a:gd name="T5" fmla="*/ 539 h 540"/>
              <a:gd name="T6" fmla="*/ 540 w 541"/>
              <a:gd name="T7" fmla="*/ 272 h 540"/>
              <a:gd name="T8" fmla="*/ 267 w 541"/>
              <a:gd name="T9" fmla="*/ 0 h 540"/>
              <a:gd name="T10" fmla="*/ 242 w 541"/>
              <a:gd name="T11" fmla="*/ 483 h 540"/>
              <a:gd name="T12" fmla="*/ 52 w 541"/>
              <a:gd name="T13" fmla="*/ 272 h 540"/>
              <a:gd name="T14" fmla="*/ 57 w 541"/>
              <a:gd name="T15" fmla="*/ 221 h 540"/>
              <a:gd name="T16" fmla="*/ 190 w 541"/>
              <a:gd name="T17" fmla="*/ 349 h 540"/>
              <a:gd name="T18" fmla="*/ 190 w 541"/>
              <a:gd name="T19" fmla="*/ 375 h 540"/>
              <a:gd name="T20" fmla="*/ 242 w 541"/>
              <a:gd name="T21" fmla="*/ 431 h 540"/>
              <a:gd name="T22" fmla="*/ 242 w 541"/>
              <a:gd name="T23" fmla="*/ 483 h 540"/>
              <a:gd name="T24" fmla="*/ 427 w 541"/>
              <a:gd name="T25" fmla="*/ 416 h 540"/>
              <a:gd name="T26" fmla="*/ 375 w 541"/>
              <a:gd name="T27" fmla="*/ 375 h 540"/>
              <a:gd name="T28" fmla="*/ 350 w 541"/>
              <a:gd name="T29" fmla="*/ 375 h 540"/>
              <a:gd name="T30" fmla="*/ 350 w 541"/>
              <a:gd name="T31" fmla="*/ 298 h 540"/>
              <a:gd name="T32" fmla="*/ 324 w 541"/>
              <a:gd name="T33" fmla="*/ 272 h 540"/>
              <a:gd name="T34" fmla="*/ 160 w 541"/>
              <a:gd name="T35" fmla="*/ 272 h 540"/>
              <a:gd name="T36" fmla="*/ 160 w 541"/>
              <a:gd name="T37" fmla="*/ 215 h 540"/>
              <a:gd name="T38" fmla="*/ 216 w 541"/>
              <a:gd name="T39" fmla="*/ 215 h 540"/>
              <a:gd name="T40" fmla="*/ 242 w 541"/>
              <a:gd name="T41" fmla="*/ 190 h 540"/>
              <a:gd name="T42" fmla="*/ 242 w 541"/>
              <a:gd name="T43" fmla="*/ 133 h 540"/>
              <a:gd name="T44" fmla="*/ 293 w 541"/>
              <a:gd name="T45" fmla="*/ 133 h 540"/>
              <a:gd name="T46" fmla="*/ 350 w 541"/>
              <a:gd name="T47" fmla="*/ 82 h 540"/>
              <a:gd name="T48" fmla="*/ 350 w 541"/>
              <a:gd name="T49" fmla="*/ 72 h 540"/>
              <a:gd name="T50" fmla="*/ 483 w 541"/>
              <a:gd name="T51" fmla="*/ 272 h 540"/>
              <a:gd name="T52" fmla="*/ 427 w 541"/>
              <a:gd name="T53" fmla="*/ 416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41" h="540">
                <a:moveTo>
                  <a:pt x="267" y="0"/>
                </a:moveTo>
                <a:cubicBezTo>
                  <a:pt x="118" y="0"/>
                  <a:pt x="0" y="126"/>
                  <a:pt x="0" y="272"/>
                </a:cubicBezTo>
                <a:cubicBezTo>
                  <a:pt x="0" y="418"/>
                  <a:pt x="118" y="539"/>
                  <a:pt x="267" y="539"/>
                </a:cubicBezTo>
                <a:cubicBezTo>
                  <a:pt x="417" y="539"/>
                  <a:pt x="540" y="418"/>
                  <a:pt x="540" y="272"/>
                </a:cubicBezTo>
                <a:cubicBezTo>
                  <a:pt x="540" y="126"/>
                  <a:pt x="417" y="0"/>
                  <a:pt x="267" y="0"/>
                </a:cubicBezTo>
                <a:close/>
                <a:moveTo>
                  <a:pt x="242" y="483"/>
                </a:moveTo>
                <a:cubicBezTo>
                  <a:pt x="139" y="467"/>
                  <a:pt x="52" y="375"/>
                  <a:pt x="52" y="272"/>
                </a:cubicBezTo>
                <a:cubicBezTo>
                  <a:pt x="52" y="251"/>
                  <a:pt x="57" y="236"/>
                  <a:pt x="57" y="221"/>
                </a:cubicBezTo>
                <a:lnTo>
                  <a:pt x="190" y="349"/>
                </a:lnTo>
                <a:lnTo>
                  <a:pt x="190" y="375"/>
                </a:lnTo>
                <a:cubicBezTo>
                  <a:pt x="190" y="406"/>
                  <a:pt x="211" y="431"/>
                  <a:pt x="242" y="431"/>
                </a:cubicBezTo>
                <a:lnTo>
                  <a:pt x="242" y="483"/>
                </a:lnTo>
                <a:close/>
                <a:moveTo>
                  <a:pt x="427" y="416"/>
                </a:moveTo>
                <a:cubicBezTo>
                  <a:pt x="422" y="395"/>
                  <a:pt x="401" y="375"/>
                  <a:pt x="375" y="375"/>
                </a:cubicBezTo>
                <a:lnTo>
                  <a:pt x="350" y="375"/>
                </a:lnTo>
                <a:lnTo>
                  <a:pt x="350" y="298"/>
                </a:lnTo>
                <a:cubicBezTo>
                  <a:pt x="350" y="282"/>
                  <a:pt x="339" y="272"/>
                  <a:pt x="324" y="272"/>
                </a:cubicBezTo>
                <a:lnTo>
                  <a:pt x="160" y="272"/>
                </a:lnTo>
                <a:lnTo>
                  <a:pt x="160" y="215"/>
                </a:lnTo>
                <a:lnTo>
                  <a:pt x="216" y="215"/>
                </a:lnTo>
                <a:cubicBezTo>
                  <a:pt x="232" y="215"/>
                  <a:pt x="242" y="205"/>
                  <a:pt x="242" y="190"/>
                </a:cubicBezTo>
                <a:lnTo>
                  <a:pt x="242" y="133"/>
                </a:lnTo>
                <a:lnTo>
                  <a:pt x="293" y="133"/>
                </a:lnTo>
                <a:cubicBezTo>
                  <a:pt x="324" y="133"/>
                  <a:pt x="350" y="113"/>
                  <a:pt x="350" y="82"/>
                </a:cubicBezTo>
                <a:lnTo>
                  <a:pt x="350" y="72"/>
                </a:lnTo>
                <a:cubicBezTo>
                  <a:pt x="427" y="102"/>
                  <a:pt x="483" y="179"/>
                  <a:pt x="483" y="272"/>
                </a:cubicBezTo>
                <a:cubicBezTo>
                  <a:pt x="483" y="329"/>
                  <a:pt x="463" y="375"/>
                  <a:pt x="427" y="4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36"/>
          <p:cNvSpPr>
            <a:spLocks noChangeArrowheads="1"/>
          </p:cNvSpPr>
          <p:nvPr/>
        </p:nvSpPr>
        <p:spPr bwMode="auto">
          <a:xfrm>
            <a:off x="9688563" y="5527933"/>
            <a:ext cx="332607" cy="275519"/>
          </a:xfrm>
          <a:custGeom>
            <a:avLst/>
            <a:gdLst>
              <a:gd name="T0" fmla="*/ 108 w 592"/>
              <a:gd name="T1" fmla="*/ 278 h 490"/>
              <a:gd name="T2" fmla="*/ 108 w 592"/>
              <a:gd name="T3" fmla="*/ 386 h 490"/>
              <a:gd name="T4" fmla="*/ 293 w 592"/>
              <a:gd name="T5" fmla="*/ 489 h 490"/>
              <a:gd name="T6" fmla="*/ 483 w 592"/>
              <a:gd name="T7" fmla="*/ 386 h 490"/>
              <a:gd name="T8" fmla="*/ 483 w 592"/>
              <a:gd name="T9" fmla="*/ 278 h 490"/>
              <a:gd name="T10" fmla="*/ 293 w 592"/>
              <a:gd name="T11" fmla="*/ 381 h 490"/>
              <a:gd name="T12" fmla="*/ 108 w 592"/>
              <a:gd name="T13" fmla="*/ 278 h 490"/>
              <a:gd name="T14" fmla="*/ 293 w 592"/>
              <a:gd name="T15" fmla="*/ 0 h 490"/>
              <a:gd name="T16" fmla="*/ 0 w 592"/>
              <a:gd name="T17" fmla="*/ 165 h 490"/>
              <a:gd name="T18" fmla="*/ 293 w 592"/>
              <a:gd name="T19" fmla="*/ 324 h 490"/>
              <a:gd name="T20" fmla="*/ 535 w 592"/>
              <a:gd name="T21" fmla="*/ 196 h 490"/>
              <a:gd name="T22" fmla="*/ 535 w 592"/>
              <a:gd name="T23" fmla="*/ 381 h 490"/>
              <a:gd name="T24" fmla="*/ 591 w 592"/>
              <a:gd name="T25" fmla="*/ 381 h 490"/>
              <a:gd name="T26" fmla="*/ 591 w 592"/>
              <a:gd name="T27" fmla="*/ 165 h 490"/>
              <a:gd name="T28" fmla="*/ 293 w 592"/>
              <a:gd name="T29" fmla="*/ 0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92" h="490">
                <a:moveTo>
                  <a:pt x="108" y="278"/>
                </a:moveTo>
                <a:lnTo>
                  <a:pt x="108" y="386"/>
                </a:lnTo>
                <a:lnTo>
                  <a:pt x="293" y="489"/>
                </a:lnTo>
                <a:lnTo>
                  <a:pt x="483" y="386"/>
                </a:lnTo>
                <a:lnTo>
                  <a:pt x="483" y="278"/>
                </a:lnTo>
                <a:lnTo>
                  <a:pt x="293" y="381"/>
                </a:lnTo>
                <a:lnTo>
                  <a:pt x="108" y="278"/>
                </a:lnTo>
                <a:close/>
                <a:moveTo>
                  <a:pt x="293" y="0"/>
                </a:moveTo>
                <a:lnTo>
                  <a:pt x="0" y="165"/>
                </a:lnTo>
                <a:lnTo>
                  <a:pt x="293" y="324"/>
                </a:lnTo>
                <a:lnTo>
                  <a:pt x="535" y="196"/>
                </a:lnTo>
                <a:lnTo>
                  <a:pt x="535" y="381"/>
                </a:lnTo>
                <a:lnTo>
                  <a:pt x="591" y="381"/>
                </a:lnTo>
                <a:lnTo>
                  <a:pt x="591" y="165"/>
                </a:lnTo>
                <a:lnTo>
                  <a:pt x="29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7951" y="3367880"/>
            <a:ext cx="3076874" cy="1395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Compilation sur la JETSON.</a:t>
            </a:r>
          </a:p>
          <a:p>
            <a:pPr algn="ctr">
              <a:lnSpc>
                <a:spcPct val="12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algn="ctr">
              <a:lnSpc>
                <a:spcPct val="120000"/>
              </a:lnSpc>
            </a:pP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Permet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une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acquision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pour le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traitement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d’images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77951" y="2619786"/>
            <a:ext cx="3076874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OPEN-CV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547190" y="3367880"/>
            <a:ext cx="3076874" cy="1395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Version 1.14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beuguée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sur JETPACK.</a:t>
            </a:r>
          </a:p>
          <a:p>
            <a:pPr algn="ctr">
              <a:lnSpc>
                <a:spcPct val="120000"/>
              </a:lnSpc>
            </a:pP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Ré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-installation de TensorFlow GPU.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296179" y="2619786"/>
            <a:ext cx="3578893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TENSORFLOW-GPU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316429" y="3367880"/>
            <a:ext cx="3076874" cy="730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Mise à jour de la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couche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CUDA.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316429" y="2619786"/>
            <a:ext cx="3076874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CUDA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Installation SSH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Suppléments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du SDK </a:t>
            </a:r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Tegra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X2</a:t>
            </a:r>
          </a:p>
        </p:txBody>
      </p:sp>
    </p:spTree>
    <p:extLst>
      <p:ext uri="{BB962C8B-B14F-4D97-AF65-F5344CB8AC3E}">
        <p14:creationId xmlns:p14="http://schemas.microsoft.com/office/powerpoint/2010/main" val="398395239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26941" y="2277035"/>
            <a:ext cx="11117373" cy="40076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BIBLIOTHEQUES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704208" y="5780412"/>
            <a:ext cx="875886" cy="87588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26941" y="2619786"/>
            <a:ext cx="11117373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INSTALLATION VIA SSH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88662CA-A775-4018-A371-E680CF7D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39" y="5869260"/>
            <a:ext cx="676424" cy="67642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E1D6E45-A387-4960-B293-A1D4AD6BBB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97" y="3274699"/>
            <a:ext cx="3737881" cy="2789381"/>
          </a:xfrm>
          <a:prstGeom prst="rect">
            <a:avLst/>
          </a:prstGeom>
        </p:spPr>
      </p:pic>
      <p:sp>
        <p:nvSpPr>
          <p:cNvPr id="23" name="Shape 385">
            <a:extLst>
              <a:ext uri="{FF2B5EF4-FFF2-40B4-BE49-F238E27FC236}">
                <a16:creationId xmlns:a16="http://schemas.microsoft.com/office/drawing/2014/main" id="{52CCD468-CAA1-4D94-B168-3C48834675F0}"/>
              </a:ext>
            </a:extLst>
          </p:cNvPr>
          <p:cNvSpPr/>
          <p:nvPr/>
        </p:nvSpPr>
        <p:spPr>
          <a:xfrm rot="5400000">
            <a:off x="5596901" y="2940559"/>
            <a:ext cx="1485572" cy="3450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0"/>
                </a:moveTo>
                <a:lnTo>
                  <a:pt x="0" y="7088"/>
                </a:lnTo>
                <a:lnTo>
                  <a:pt x="2154" y="7088"/>
                </a:lnTo>
                <a:lnTo>
                  <a:pt x="2154" y="21600"/>
                </a:lnTo>
                <a:lnTo>
                  <a:pt x="10801" y="18540"/>
                </a:lnTo>
                <a:lnTo>
                  <a:pt x="19444" y="21599"/>
                </a:lnTo>
                <a:lnTo>
                  <a:pt x="19444" y="7088"/>
                </a:lnTo>
                <a:lnTo>
                  <a:pt x="21600" y="7088"/>
                </a:lnTo>
                <a:lnTo>
                  <a:pt x="10799" y="0"/>
                </a:lnTo>
                <a:close/>
              </a:path>
            </a:pathLst>
          </a:custGeom>
          <a:solidFill>
            <a:srgbClr val="76B900"/>
          </a:solidFill>
          <a:ln w="12700" cap="flat">
            <a:noFill/>
            <a:miter lim="400000"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18517EEA-EE4C-4CCC-A507-6B2C5905BF2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581" y="4300955"/>
            <a:ext cx="1023926" cy="575958"/>
          </a:xfrm>
          <a:prstGeom prst="rect">
            <a:avLst/>
          </a:prstGeom>
        </p:spPr>
      </p:pic>
      <p:sp>
        <p:nvSpPr>
          <p:cNvPr id="35" name="Freeform 53">
            <a:extLst>
              <a:ext uri="{FF2B5EF4-FFF2-40B4-BE49-F238E27FC236}">
                <a16:creationId xmlns:a16="http://schemas.microsoft.com/office/drawing/2014/main" id="{B154E40D-CEF4-42BE-B13D-D190277D6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5448" y="4243109"/>
            <a:ext cx="1289673" cy="845803"/>
          </a:xfrm>
          <a:custGeom>
            <a:avLst/>
            <a:gdLst>
              <a:gd name="T0" fmla="*/ 528 w 636"/>
              <a:gd name="T1" fmla="*/ 371 h 423"/>
              <a:gd name="T2" fmla="*/ 584 w 636"/>
              <a:gd name="T3" fmla="*/ 315 h 423"/>
              <a:gd name="T4" fmla="*/ 584 w 636"/>
              <a:gd name="T5" fmla="*/ 51 h 423"/>
              <a:gd name="T6" fmla="*/ 528 w 636"/>
              <a:gd name="T7" fmla="*/ 0 h 423"/>
              <a:gd name="T8" fmla="*/ 107 w 636"/>
              <a:gd name="T9" fmla="*/ 0 h 423"/>
              <a:gd name="T10" fmla="*/ 51 w 636"/>
              <a:gd name="T11" fmla="*/ 51 h 423"/>
              <a:gd name="T12" fmla="*/ 51 w 636"/>
              <a:gd name="T13" fmla="*/ 315 h 423"/>
              <a:gd name="T14" fmla="*/ 107 w 636"/>
              <a:gd name="T15" fmla="*/ 371 h 423"/>
              <a:gd name="T16" fmla="*/ 0 w 636"/>
              <a:gd name="T17" fmla="*/ 371 h 423"/>
              <a:gd name="T18" fmla="*/ 0 w 636"/>
              <a:gd name="T19" fmla="*/ 422 h 423"/>
              <a:gd name="T20" fmla="*/ 635 w 636"/>
              <a:gd name="T21" fmla="*/ 422 h 423"/>
              <a:gd name="T22" fmla="*/ 635 w 636"/>
              <a:gd name="T23" fmla="*/ 371 h 423"/>
              <a:gd name="T24" fmla="*/ 528 w 636"/>
              <a:gd name="T25" fmla="*/ 371 h 423"/>
              <a:gd name="T26" fmla="*/ 107 w 636"/>
              <a:gd name="T27" fmla="*/ 51 h 423"/>
              <a:gd name="T28" fmla="*/ 528 w 636"/>
              <a:gd name="T29" fmla="*/ 51 h 423"/>
              <a:gd name="T30" fmla="*/ 528 w 636"/>
              <a:gd name="T31" fmla="*/ 315 h 423"/>
              <a:gd name="T32" fmla="*/ 107 w 636"/>
              <a:gd name="T33" fmla="*/ 315 h 423"/>
              <a:gd name="T34" fmla="*/ 107 w 636"/>
              <a:gd name="T35" fmla="*/ 51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36" h="423">
                <a:moveTo>
                  <a:pt x="528" y="371"/>
                </a:moveTo>
                <a:cubicBezTo>
                  <a:pt x="559" y="371"/>
                  <a:pt x="584" y="346"/>
                  <a:pt x="584" y="315"/>
                </a:cubicBezTo>
                <a:lnTo>
                  <a:pt x="584" y="51"/>
                </a:lnTo>
                <a:cubicBezTo>
                  <a:pt x="584" y="21"/>
                  <a:pt x="559" y="0"/>
                  <a:pt x="528" y="0"/>
                </a:cubicBezTo>
                <a:lnTo>
                  <a:pt x="107" y="0"/>
                </a:lnTo>
                <a:cubicBezTo>
                  <a:pt x="76" y="0"/>
                  <a:pt x="51" y="21"/>
                  <a:pt x="51" y="51"/>
                </a:cubicBezTo>
                <a:lnTo>
                  <a:pt x="51" y="315"/>
                </a:lnTo>
                <a:cubicBezTo>
                  <a:pt x="51" y="346"/>
                  <a:pt x="76" y="371"/>
                  <a:pt x="107" y="371"/>
                </a:cubicBezTo>
                <a:lnTo>
                  <a:pt x="0" y="371"/>
                </a:lnTo>
                <a:lnTo>
                  <a:pt x="0" y="422"/>
                </a:lnTo>
                <a:lnTo>
                  <a:pt x="635" y="422"/>
                </a:lnTo>
                <a:lnTo>
                  <a:pt x="635" y="371"/>
                </a:lnTo>
                <a:lnTo>
                  <a:pt x="528" y="371"/>
                </a:lnTo>
                <a:close/>
                <a:moveTo>
                  <a:pt x="107" y="51"/>
                </a:moveTo>
                <a:lnTo>
                  <a:pt x="528" y="51"/>
                </a:lnTo>
                <a:lnTo>
                  <a:pt x="528" y="315"/>
                </a:lnTo>
                <a:lnTo>
                  <a:pt x="107" y="315"/>
                </a:lnTo>
                <a:lnTo>
                  <a:pt x="107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608BAC74-BFEC-4379-87DD-5ADD60EE5DB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779" y="3661379"/>
            <a:ext cx="3459442" cy="237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7937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TRAITEMENT IMAGES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Module OPEN-CV sur </a:t>
            </a:r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simulateur</a:t>
            </a:r>
            <a:endParaRPr lang="en-US" sz="2400" dirty="0">
              <a:solidFill>
                <a:schemeClr val="bg1"/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53794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15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862667" y="4136599"/>
            <a:ext cx="10329333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751186" y="3603749"/>
            <a:ext cx="1033988" cy="1052152"/>
          </a:xfrm>
          <a:prstGeom prst="ellipse">
            <a:avLst/>
          </a:prstGeom>
          <a:solidFill>
            <a:srgbClr val="76B900"/>
          </a:solidFill>
          <a:ln w="12700">
            <a:noFill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t>IMAGES</a:t>
            </a: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2748865" y="4088078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5905" y="2389777"/>
            <a:ext cx="42265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Roboto Thin" charset="0"/>
                <a:ea typeface="Roboto Thin" charset="0"/>
                <a:cs typeface="Roboto Thin" charset="0"/>
              </a:rPr>
              <a:t> </a:t>
            </a:r>
            <a:r>
              <a:rPr lang="en-US" sz="1400" b="1" dirty="0">
                <a:solidFill>
                  <a:schemeClr val="accent2"/>
                </a:solidFill>
                <a:latin typeface="Roboto Thin" charset="0"/>
                <a:ea typeface="Roboto Thin" charset="0"/>
                <a:cs typeface="Roboto Thin" charset="0"/>
              </a:rPr>
              <a:t>SIMULATEUR</a:t>
            </a:r>
          </a:p>
          <a:p>
            <a:endParaRPr lang="en-US" sz="400" dirty="0">
              <a:solidFill>
                <a:schemeClr val="accent2"/>
              </a:solidFill>
              <a:latin typeface="Roboto Thin" charset="0"/>
              <a:ea typeface="Roboto Thin" charset="0"/>
              <a:cs typeface="Roboto Thin" charset="0"/>
            </a:endParaRPr>
          </a:p>
          <a:p>
            <a:r>
              <a:rPr lang="en-US" sz="2400" dirty="0" err="1">
                <a:latin typeface="Roboto Medium" charset="0"/>
                <a:ea typeface="Roboto Medium" charset="0"/>
                <a:cs typeface="Roboto Medium" charset="0"/>
              </a:rPr>
              <a:t>Visualisation</a:t>
            </a:r>
            <a:endParaRPr lang="en-US" sz="24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65905" y="4529205"/>
            <a:ext cx="2475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IMG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742877" y="4525885"/>
            <a:ext cx="42265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Roboto Thin" charset="0"/>
                <a:ea typeface="Roboto Thin" charset="0"/>
                <a:cs typeface="Roboto Thin" charset="0"/>
              </a:rPr>
              <a:t>OPENCV</a:t>
            </a:r>
          </a:p>
          <a:p>
            <a:endParaRPr lang="en-US" sz="400" dirty="0">
              <a:solidFill>
                <a:schemeClr val="accent2"/>
              </a:solidFill>
              <a:latin typeface="Roboto Thin" charset="0"/>
              <a:ea typeface="Roboto Thin" charset="0"/>
              <a:cs typeface="Roboto Thin" charset="0"/>
            </a:endParaRPr>
          </a:p>
          <a:p>
            <a:r>
              <a:rPr lang="en-US" sz="2400" dirty="0" err="1">
                <a:latin typeface="Roboto Medium" charset="0"/>
                <a:ea typeface="Roboto Medium" charset="0"/>
                <a:cs typeface="Roboto Medium" charset="0"/>
              </a:rPr>
              <a:t>Traitement</a:t>
            </a:r>
            <a:endParaRPr lang="en-US" sz="24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787737" y="2391007"/>
            <a:ext cx="2475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IMG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8902809" y="4088078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819849" y="2389777"/>
            <a:ext cx="42265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Roboto Thin" charset="0"/>
                <a:ea typeface="Roboto Thin" charset="0"/>
                <a:cs typeface="Roboto Thin" charset="0"/>
              </a:rPr>
              <a:t>REGULATION</a:t>
            </a:r>
          </a:p>
          <a:p>
            <a:endParaRPr lang="en-US" sz="400" dirty="0">
              <a:solidFill>
                <a:schemeClr val="accent2"/>
              </a:solidFill>
              <a:latin typeface="Roboto Thin" charset="0"/>
              <a:ea typeface="Roboto Thin" charset="0"/>
              <a:cs typeface="Roboto Thin" charset="0"/>
            </a:endParaRPr>
          </a:p>
          <a:p>
            <a:r>
              <a:rPr lang="en-US" sz="2400" dirty="0">
                <a:latin typeface="Roboto Medium" charset="0"/>
                <a:ea typeface="Roboto Medium" charset="0"/>
                <a:cs typeface="Roboto Medium" charset="0"/>
              </a:rPr>
              <a:t>DART Vision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19849" y="4529205"/>
            <a:ext cx="2475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IMG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5867509" y="4088078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137341C-186D-4AF2-94C7-A1CCF3E923A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91"/>
          <a:stretch/>
        </p:blipFill>
        <p:spPr>
          <a:xfrm>
            <a:off x="2748865" y="4416761"/>
            <a:ext cx="2475057" cy="138830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0A7B6A3-BC53-45E5-BDB6-0F57E3234E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37" y="2415749"/>
            <a:ext cx="2825673" cy="1412837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F96E30C-29CB-4DC0-8C3C-B800C083047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8"/>
          <a:stretch/>
        </p:blipFill>
        <p:spPr>
          <a:xfrm>
            <a:off x="8923904" y="4400790"/>
            <a:ext cx="2833458" cy="143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752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" r="5420"/>
          <a:stretch/>
        </p:blipFill>
        <p:spPr>
          <a:xfrm>
            <a:off x="1406769" y="1711643"/>
            <a:ext cx="8772211" cy="505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1175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9" y="1746991"/>
            <a:ext cx="9967965" cy="498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32457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9" y="1746991"/>
            <a:ext cx="9967964" cy="498398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371985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9" y="1746991"/>
            <a:ext cx="9967965" cy="498398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6982714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37313" y="1879600"/>
            <a:ext cx="11117373" cy="440508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  <a:r>
              <a:rPr lang="en-US" dirty="0"/>
              <a:t> de la carte Nvidia JETSON TX2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140D34FC-EDA8-4CBC-9ED2-367CD066F5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43" y="1879600"/>
            <a:ext cx="3668920" cy="2515045"/>
          </a:xfrm>
          <a:prstGeom prst="rect">
            <a:avLst/>
          </a:prstGeom>
        </p:spPr>
      </p:pic>
      <p:graphicFrame>
        <p:nvGraphicFramePr>
          <p:cNvPr id="3" name="Tableau 6">
            <a:extLst>
              <a:ext uri="{FF2B5EF4-FFF2-40B4-BE49-F238E27FC236}">
                <a16:creationId xmlns:a16="http://schemas.microsoft.com/office/drawing/2014/main" id="{6E2BA1AB-829D-4A4A-B1B4-EA83EE63372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521598" y="2194476"/>
          <a:ext cx="539742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7420">
                  <a:extLst>
                    <a:ext uri="{9D8B030D-6E8A-4147-A177-3AD203B41FA5}">
                      <a16:colId xmlns:a16="http://schemas.microsoft.com/office/drawing/2014/main" val="1216111089"/>
                    </a:ext>
                  </a:extLst>
                </a:gridCol>
              </a:tblGrid>
              <a:tr h="35185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Caractéristiques principales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5577802"/>
                  </a:ext>
                </a:extLst>
              </a:tr>
              <a:tr h="351857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GPU Nvidia 256 cœurs à architecture Pascal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426695"/>
                  </a:ext>
                </a:extLst>
              </a:tr>
              <a:tr h="351857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 </a:t>
                      </a:r>
                      <a:r>
                        <a:rPr lang="fr-FR" b="1" dirty="0"/>
                        <a:t>CPU 2 cœurs DENVER + CPU 4 cœurs ARM A57 64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340420"/>
                  </a:ext>
                </a:extLst>
              </a:tr>
              <a:tr h="347037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8 GB de mémoire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982364"/>
                  </a:ext>
                </a:extLst>
              </a:tr>
              <a:tr h="309285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32 GB de stockage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484028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BF23FFCD-E41A-4E84-A33B-1D8063F852CF}"/>
              </a:ext>
            </a:extLst>
          </p:cNvPr>
          <p:cNvSpPr/>
          <p:nvPr/>
        </p:nvSpPr>
        <p:spPr>
          <a:xfrm>
            <a:off x="583464" y="5202225"/>
            <a:ext cx="11117373" cy="561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2800" b="1" dirty="0">
                <a:solidFill>
                  <a:srgbClr val="76B900"/>
                </a:solidFill>
                <a:latin typeface="Roboto Light" charset="0"/>
                <a:ea typeface="Roboto Light" charset="0"/>
                <a:cs typeface="Roboto Light" charset="0"/>
              </a:rPr>
              <a:t>Réaliser</a:t>
            </a:r>
            <a:r>
              <a:rPr lang="en-US" sz="2800" b="1" dirty="0">
                <a:solidFill>
                  <a:srgbClr val="76B900"/>
                </a:solidFill>
                <a:latin typeface="Roboto Light" charset="0"/>
                <a:ea typeface="Roboto Light" charset="0"/>
                <a:cs typeface="Roboto Light" charset="0"/>
              </a:rPr>
              <a:t> des </a:t>
            </a:r>
            <a:r>
              <a:rPr lang="fr-FR" sz="2800" b="1" dirty="0">
                <a:solidFill>
                  <a:srgbClr val="76B900"/>
                </a:solidFill>
                <a:latin typeface="Roboto Light" charset="0"/>
                <a:ea typeface="Roboto Light" charset="0"/>
                <a:cs typeface="Roboto Light" charset="0"/>
              </a:rPr>
              <a:t>calculs</a:t>
            </a:r>
            <a:r>
              <a:rPr lang="en-US" sz="2800" b="1" dirty="0">
                <a:solidFill>
                  <a:srgbClr val="76B900"/>
                </a:solidFill>
                <a:latin typeface="Roboto Light" charset="0"/>
                <a:ea typeface="Roboto Light" charset="0"/>
                <a:cs typeface="Roboto Light" charset="0"/>
              </a:rPr>
              <a:t> IA </a:t>
            </a:r>
            <a:r>
              <a:rPr lang="fr-FR" sz="2800" b="1" dirty="0">
                <a:solidFill>
                  <a:srgbClr val="76B900"/>
                </a:solidFill>
                <a:latin typeface="Roboto Light" charset="0"/>
                <a:ea typeface="Roboto Light" charset="0"/>
                <a:cs typeface="Roboto Light" charset="0"/>
              </a:rPr>
              <a:t>embarqués</a:t>
            </a:r>
            <a:endParaRPr lang="fr-FR" sz="2400" b="1" dirty="0">
              <a:solidFill>
                <a:srgbClr val="76B900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7D492AB-51B2-4F9C-B5EE-098337BA3F38}"/>
              </a:ext>
            </a:extLst>
          </p:cNvPr>
          <p:cNvSpPr txBox="1"/>
          <p:nvPr/>
        </p:nvSpPr>
        <p:spPr>
          <a:xfrm>
            <a:off x="3103953" y="4830856"/>
            <a:ext cx="6773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Performances de calcul + Efficience énergétique</a:t>
            </a:r>
          </a:p>
        </p:txBody>
      </p:sp>
    </p:spTree>
    <p:extLst>
      <p:ext uri="{BB962C8B-B14F-4D97-AF65-F5344CB8AC3E}">
        <p14:creationId xmlns:p14="http://schemas.microsoft.com/office/powerpoint/2010/main" val="371078411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9" y="1746991"/>
            <a:ext cx="9967964" cy="498398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0454842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49" y="1746991"/>
            <a:ext cx="9967964" cy="498398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325686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TRAITEMENT D’IMAGES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109FE95A-415A-4EF6-A77D-743C3A42D2B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8"/>
          <a:stretch/>
        </p:blipFill>
        <p:spPr>
          <a:xfrm>
            <a:off x="971149" y="1711643"/>
            <a:ext cx="9967965" cy="505467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40435857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21973" y="2726179"/>
            <a:ext cx="11538453" cy="702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2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RECONNAISSANCE D’IMAGE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7163" y="3429000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Exploration de la bibliothèque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TensorFlow</a:t>
            </a:r>
          </a:p>
        </p:txBody>
      </p:sp>
    </p:spTree>
    <p:extLst>
      <p:ext uri="{BB962C8B-B14F-4D97-AF65-F5344CB8AC3E}">
        <p14:creationId xmlns:p14="http://schemas.microsoft.com/office/powerpoint/2010/main" val="95435638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Applications </a:t>
            </a:r>
            <a:r>
              <a:rPr lang="fr-FR" b="1" dirty="0"/>
              <a:t>réalisables</a:t>
            </a:r>
            <a:r>
              <a:rPr lang="en-US" b="1" dirty="0"/>
              <a:t> avec TensorFlow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2E02C24-3A7B-47E8-9F85-10B46D4E1A97}"/>
              </a:ext>
            </a:extLst>
          </p:cNvPr>
          <p:cNvSpPr txBox="1"/>
          <p:nvPr/>
        </p:nvSpPr>
        <p:spPr>
          <a:xfrm>
            <a:off x="464576" y="1739683"/>
            <a:ext cx="421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u="sng" dirty="0">
                <a:solidFill>
                  <a:srgbClr val="76B9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Racoon detector</a:t>
            </a:r>
            <a:r>
              <a:rPr lang="fr-FR" sz="2400" b="1" dirty="0">
                <a:solidFill>
                  <a:srgbClr val="76B9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pic>
        <p:nvPicPr>
          <p:cNvPr id="20" name="Raccoon_Object_Detector_on_Raccoons_Are_Awesome_Compilation">
            <a:hlinkClick r:id="" action="ppaction://media"/>
            <a:extLst>
              <a:ext uri="{FF2B5EF4-FFF2-40B4-BE49-F238E27FC236}">
                <a16:creationId xmlns:a16="http://schemas.microsoft.com/office/drawing/2014/main" id="{F46AD05B-A1B8-4551-95B9-273BA72D3C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514" end="98092.66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30138" y="2605390"/>
            <a:ext cx="5951980" cy="3347989"/>
          </a:xfrm>
          <a:prstGeom prst="rect">
            <a:avLst/>
          </a:prstGeom>
        </p:spPr>
      </p:pic>
      <p:pic>
        <p:nvPicPr>
          <p:cNvPr id="22" name="Image 21" descr="Une image contenant photo, différent, chat, montrant&#10;&#10;Description générée automatiquement">
            <a:extLst>
              <a:ext uri="{FF2B5EF4-FFF2-40B4-BE49-F238E27FC236}">
                <a16:creationId xmlns:a16="http://schemas.microsoft.com/office/drawing/2014/main" id="{A846E71D-7B6C-437A-9729-34970B3C85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88" y="3054541"/>
            <a:ext cx="3285039" cy="2628031"/>
          </a:xfrm>
          <a:prstGeom prst="rect">
            <a:avLst/>
          </a:prstGeom>
        </p:spPr>
      </p:pic>
      <p:sp>
        <p:nvSpPr>
          <p:cNvPr id="24" name="Flèche : droite 23">
            <a:extLst>
              <a:ext uri="{FF2B5EF4-FFF2-40B4-BE49-F238E27FC236}">
                <a16:creationId xmlns:a16="http://schemas.microsoft.com/office/drawing/2014/main" id="{7CBE0789-3F8B-4780-91EA-DCF65DEE64B1}"/>
              </a:ext>
            </a:extLst>
          </p:cNvPr>
          <p:cNvSpPr/>
          <p:nvPr/>
        </p:nvSpPr>
        <p:spPr>
          <a:xfrm>
            <a:off x="4227444" y="4058318"/>
            <a:ext cx="1086679" cy="291548"/>
          </a:xfrm>
          <a:prstGeom prst="rightArrow">
            <a:avLst/>
          </a:prstGeom>
          <a:solidFill>
            <a:srgbClr val="76B900"/>
          </a:solidFill>
          <a:ln>
            <a:solidFill>
              <a:srgbClr val="76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937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3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0D912E-BB71-4EB9-AC03-64F45F9F72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D8EF114-D25E-4262-B523-9F1FF59987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52" y="0"/>
            <a:ext cx="9692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31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21973" y="2726179"/>
            <a:ext cx="11538453" cy="71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2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Objectif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7163" y="3429000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Vers la prochaine version!</a:t>
            </a:r>
            <a:endParaRPr lang="en-US" sz="2400" dirty="0">
              <a:solidFill>
                <a:schemeClr val="bg1"/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50988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D60D1EDE-7116-2443-9BDD-368CE5B37660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148B509-CBAB-432B-B5C9-ACCCC39B21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26"/>
          <a:stretch/>
        </p:blipFill>
        <p:spPr>
          <a:xfrm>
            <a:off x="1539591" y="1711643"/>
            <a:ext cx="8056585" cy="514635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D709362-D22E-4F7C-8707-1CCC7E2FF0E1}"/>
              </a:ext>
            </a:extLst>
          </p:cNvPr>
          <p:cNvSpPr txBox="1"/>
          <p:nvPr/>
        </p:nvSpPr>
        <p:spPr>
          <a:xfrm>
            <a:off x="6578600" y="2400300"/>
            <a:ext cx="1084016" cy="1752599"/>
          </a:xfrm>
          <a:prstGeom prst="rect">
            <a:avLst/>
          </a:prstGeom>
          <a:noFill/>
          <a:ln w="57150">
            <a:solidFill>
              <a:srgbClr val="76B900"/>
            </a:solidFill>
          </a:ln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C33286A-41A7-468E-A505-052D77F559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31785" y="2549651"/>
            <a:ext cx="930831" cy="151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1202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1443135" y="3114777"/>
            <a:ext cx="93057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Roboto Light" charset="0"/>
                <a:ea typeface="Roboto Light" charset="0"/>
                <a:cs typeface="Roboto Light" charset="0"/>
              </a:rPr>
              <a:t>Conclusion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754155" y="3956307"/>
            <a:ext cx="86836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>
                <a:latin typeface="Roboto Thin" charset="0"/>
                <a:ea typeface="Roboto Thin" charset="0"/>
                <a:cs typeface="Roboto Thin" charset="0"/>
              </a:rPr>
              <a:t>ENSTA Bretagne</a:t>
            </a:r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39863" y="4851695"/>
            <a:ext cx="33122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Roboto Thin" charset="0"/>
                <a:ea typeface="Roboto Thin" charset="0"/>
                <a:cs typeface="Roboto Thin" charset="0"/>
              </a:rPr>
              <a:t>Dec 13</a:t>
            </a:r>
            <a:r>
              <a:rPr lang="en-US" sz="2400" baseline="30000" dirty="0">
                <a:latin typeface="Roboto Thin" charset="0"/>
                <a:ea typeface="Roboto Thin" charset="0"/>
                <a:cs typeface="Roboto Thin" charset="0"/>
              </a:rPr>
              <a:t>st</a:t>
            </a:r>
            <a:r>
              <a:rPr lang="en-US" sz="2400" dirty="0">
                <a:latin typeface="Roboto Thin" charset="0"/>
                <a:ea typeface="Roboto Thin" charset="0"/>
                <a:cs typeface="Roboto Thin" charset="0"/>
              </a:rPr>
              <a:t>, 2019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A05737-5290-4537-85E1-83A7F7E422E8}"/>
              </a:ext>
            </a:extLst>
          </p:cNvPr>
          <p:cNvSpPr/>
          <p:nvPr/>
        </p:nvSpPr>
        <p:spPr>
          <a:xfrm>
            <a:off x="0" y="0"/>
            <a:ext cx="12192000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9900" dirty="0">
                <a:solidFill>
                  <a:srgbClr val="76B900"/>
                </a:solidFill>
              </a:rPr>
              <a:t>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AVANCEMENT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>
            <a:off x="780001" y="2423694"/>
            <a:ext cx="2717517" cy="3488433"/>
            <a:chOff x="736801" y="2682894"/>
            <a:chExt cx="2717517" cy="3488433"/>
          </a:xfrm>
        </p:grpSpPr>
        <p:sp>
          <p:nvSpPr>
            <p:cNvPr id="10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38100" dist="12700" dir="5400000" algn="ctr" rotWithShape="0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36801" y="3716241"/>
              <a:ext cx="2238113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  <a:latin typeface="Roboto Medium" charset="0"/>
                  <a:ea typeface="Roboto Medium" charset="0"/>
                  <a:cs typeface="Roboto Medium" charset="0"/>
                </a:rPr>
                <a:t>1ère SOUTENANCE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36802" y="4232335"/>
              <a:ext cx="271751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Installation de 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JetPack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Installation de TF + OpenCV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Connexion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par USB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Traitement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d’Images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Reconnaissance Image</a:t>
              </a:r>
            </a:p>
            <a:p>
              <a:pPr>
                <a:buClr>
                  <a:schemeClr val="accent2"/>
                </a:buClr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621007" y="2423694"/>
            <a:ext cx="1056700" cy="1402679"/>
            <a:chOff x="3681008" y="2682894"/>
            <a:chExt cx="1056700" cy="1402679"/>
          </a:xfrm>
        </p:grpSpPr>
        <p:sp>
          <p:nvSpPr>
            <p:cNvPr id="11" name="Oval 10"/>
            <p:cNvSpPr/>
            <p:nvPr/>
          </p:nvSpPr>
          <p:spPr>
            <a:xfrm>
              <a:off x="3681008" y="2682894"/>
              <a:ext cx="684986" cy="684986"/>
            </a:xfrm>
            <a:prstGeom prst="ellipse">
              <a:avLst/>
            </a:prstGeom>
            <a:solidFill>
              <a:srgbClr val="76B900"/>
            </a:solidFill>
            <a:ln>
              <a:noFill/>
            </a:ln>
            <a:effectLst>
              <a:outerShdw blurRad="38100" dist="12700" dir="5400000" algn="ctr" rotWithShape="0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681008" y="3716241"/>
              <a:ext cx="105670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fr-FR" dirty="0">
                  <a:solidFill>
                    <a:srgbClr val="76B900"/>
                  </a:solidFill>
                  <a:latin typeface="Roboto Medium" charset="0"/>
                  <a:ea typeface="Roboto Medium" charset="0"/>
                  <a:cs typeface="Roboto Medium" charset="0"/>
                </a:rPr>
                <a:t>R</a:t>
              </a:r>
              <a:r>
                <a:rPr lang="en-US" dirty="0">
                  <a:solidFill>
                    <a:srgbClr val="76B900"/>
                  </a:solidFill>
                  <a:latin typeface="Roboto Medium" charset="0"/>
                  <a:ea typeface="Roboto Medium" charset="0"/>
                  <a:cs typeface="Roboto Medium" charset="0"/>
                </a:rPr>
                <a:t>ETARD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462012" y="2423694"/>
            <a:ext cx="2717516" cy="2749770"/>
            <a:chOff x="6625213" y="2682894"/>
            <a:chExt cx="2717516" cy="2749770"/>
          </a:xfrm>
        </p:grpSpPr>
        <p:sp>
          <p:nvSpPr>
            <p:cNvPr id="12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38100" dist="12700" dir="5400000" algn="ctr" rotWithShape="0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25213" y="3716241"/>
              <a:ext cx="230063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  <a:latin typeface="Roboto Medium" charset="0"/>
                  <a:ea typeface="Roboto Medium" charset="0"/>
                  <a:cs typeface="Roboto Medium" charset="0"/>
                </a:rPr>
                <a:t>2ème SOUTENANCE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625213" y="4232335"/>
              <a:ext cx="271751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Finalisation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Simulation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Finalisation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base de 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données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Double 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régulation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303018" y="2423694"/>
            <a:ext cx="2717516" cy="1826440"/>
            <a:chOff x="9569418" y="2682894"/>
            <a:chExt cx="2717516" cy="1826440"/>
          </a:xfrm>
        </p:grpSpPr>
        <p:sp>
          <p:nvSpPr>
            <p:cNvPr id="25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>
              <a:outerShdw blurRad="38100" dist="12700" dir="5400000" algn="ctr" rotWithShape="0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69418" y="3716241"/>
              <a:ext cx="235833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  <a:latin typeface="Roboto Medium" charset="0"/>
                  <a:ea typeface="Roboto Medium" charset="0"/>
                  <a:cs typeface="Roboto Medium" charset="0"/>
                </a:rPr>
                <a:t>3ème SOUTENANCE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569418" y="4232335"/>
              <a:ext cx="271751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Implantation dans le DART</a:t>
              </a:r>
            </a:p>
          </p:txBody>
        </p:sp>
      </p:grpSp>
      <p:sp>
        <p:nvSpPr>
          <p:cNvPr id="22" name="Freeform 5"/>
          <p:cNvSpPr>
            <a:spLocks noChangeArrowheads="1"/>
          </p:cNvSpPr>
          <p:nvPr/>
        </p:nvSpPr>
        <p:spPr bwMode="auto">
          <a:xfrm>
            <a:off x="3826610" y="2636318"/>
            <a:ext cx="273780" cy="259738"/>
          </a:xfrm>
          <a:custGeom>
            <a:avLst/>
            <a:gdLst>
              <a:gd name="T0" fmla="*/ 269 w 514"/>
              <a:gd name="T1" fmla="*/ 0 h 489"/>
              <a:gd name="T2" fmla="*/ 59 w 514"/>
              <a:gd name="T3" fmla="*/ 122 h 489"/>
              <a:gd name="T4" fmla="*/ 0 w 514"/>
              <a:gd name="T5" fmla="*/ 63 h 489"/>
              <a:gd name="T6" fmla="*/ 0 w 514"/>
              <a:gd name="T7" fmla="*/ 230 h 489"/>
              <a:gd name="T8" fmla="*/ 166 w 514"/>
              <a:gd name="T9" fmla="*/ 230 h 489"/>
              <a:gd name="T10" fmla="*/ 98 w 514"/>
              <a:gd name="T11" fmla="*/ 161 h 489"/>
              <a:gd name="T12" fmla="*/ 269 w 514"/>
              <a:gd name="T13" fmla="*/ 54 h 489"/>
              <a:gd name="T14" fmla="*/ 459 w 514"/>
              <a:gd name="T15" fmla="*/ 244 h 489"/>
              <a:gd name="T16" fmla="*/ 269 w 514"/>
              <a:gd name="T17" fmla="*/ 435 h 489"/>
              <a:gd name="T18" fmla="*/ 88 w 514"/>
              <a:gd name="T19" fmla="*/ 308 h 489"/>
              <a:gd name="T20" fmla="*/ 34 w 514"/>
              <a:gd name="T21" fmla="*/ 308 h 489"/>
              <a:gd name="T22" fmla="*/ 269 w 514"/>
              <a:gd name="T23" fmla="*/ 488 h 489"/>
              <a:gd name="T24" fmla="*/ 513 w 514"/>
              <a:gd name="T25" fmla="*/ 244 h 489"/>
              <a:gd name="T26" fmla="*/ 269 w 514"/>
              <a:gd name="T27" fmla="*/ 0 h 489"/>
              <a:gd name="T28" fmla="*/ 229 w 514"/>
              <a:gd name="T29" fmla="*/ 127 h 489"/>
              <a:gd name="T30" fmla="*/ 229 w 514"/>
              <a:gd name="T31" fmla="*/ 259 h 489"/>
              <a:gd name="T32" fmla="*/ 352 w 514"/>
              <a:gd name="T33" fmla="*/ 332 h 489"/>
              <a:gd name="T34" fmla="*/ 371 w 514"/>
              <a:gd name="T35" fmla="*/ 298 h 489"/>
              <a:gd name="T36" fmla="*/ 269 w 514"/>
              <a:gd name="T37" fmla="*/ 234 h 489"/>
              <a:gd name="T38" fmla="*/ 269 w 514"/>
              <a:gd name="T39" fmla="*/ 127 h 489"/>
              <a:gd name="T40" fmla="*/ 229 w 514"/>
              <a:gd name="T41" fmla="*/ 127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4" h="489">
                <a:moveTo>
                  <a:pt x="269" y="0"/>
                </a:moveTo>
                <a:cubicBezTo>
                  <a:pt x="181" y="0"/>
                  <a:pt x="102" y="49"/>
                  <a:pt x="59" y="122"/>
                </a:cubicBezTo>
                <a:lnTo>
                  <a:pt x="0" y="63"/>
                </a:lnTo>
                <a:lnTo>
                  <a:pt x="0" y="230"/>
                </a:lnTo>
                <a:lnTo>
                  <a:pt x="166" y="230"/>
                </a:lnTo>
                <a:lnTo>
                  <a:pt x="98" y="161"/>
                </a:lnTo>
                <a:cubicBezTo>
                  <a:pt x="127" y="98"/>
                  <a:pt x="195" y="54"/>
                  <a:pt x="269" y="54"/>
                </a:cubicBezTo>
                <a:cubicBezTo>
                  <a:pt x="376" y="54"/>
                  <a:pt x="459" y="139"/>
                  <a:pt x="459" y="244"/>
                </a:cubicBezTo>
                <a:cubicBezTo>
                  <a:pt x="459" y="349"/>
                  <a:pt x="376" y="435"/>
                  <a:pt x="269" y="435"/>
                </a:cubicBezTo>
                <a:cubicBezTo>
                  <a:pt x="186" y="435"/>
                  <a:pt x="117" y="381"/>
                  <a:pt x="88" y="308"/>
                </a:cubicBezTo>
                <a:lnTo>
                  <a:pt x="34" y="308"/>
                </a:lnTo>
                <a:cubicBezTo>
                  <a:pt x="63" y="410"/>
                  <a:pt x="156" y="488"/>
                  <a:pt x="269" y="488"/>
                </a:cubicBezTo>
                <a:cubicBezTo>
                  <a:pt x="405" y="488"/>
                  <a:pt x="513" y="376"/>
                  <a:pt x="513" y="244"/>
                </a:cubicBezTo>
                <a:cubicBezTo>
                  <a:pt x="513" y="112"/>
                  <a:pt x="400" y="0"/>
                  <a:pt x="269" y="0"/>
                </a:cubicBezTo>
                <a:close/>
                <a:moveTo>
                  <a:pt x="229" y="127"/>
                </a:moveTo>
                <a:lnTo>
                  <a:pt x="229" y="259"/>
                </a:lnTo>
                <a:lnTo>
                  <a:pt x="352" y="332"/>
                </a:lnTo>
                <a:lnTo>
                  <a:pt x="371" y="298"/>
                </a:lnTo>
                <a:lnTo>
                  <a:pt x="269" y="234"/>
                </a:lnTo>
                <a:lnTo>
                  <a:pt x="269" y="127"/>
                </a:lnTo>
                <a:lnTo>
                  <a:pt x="229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621006" y="3973135"/>
            <a:ext cx="2717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2"/>
              </a:buCl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Base de </a:t>
            </a:r>
            <a:r>
              <a:rPr lang="fr-F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données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images</a:t>
            </a:r>
          </a:p>
          <a:p>
            <a:pPr>
              <a:buClr>
                <a:schemeClr val="accent2"/>
              </a:buClr>
            </a:pP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buClr>
                <a:schemeClr val="accent2"/>
              </a:buClr>
            </a:pP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Régulation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DART</a:t>
            </a:r>
          </a:p>
        </p:txBody>
      </p:sp>
    </p:spTree>
    <p:extLst>
      <p:ext uri="{BB962C8B-B14F-4D97-AF65-F5344CB8AC3E}">
        <p14:creationId xmlns:p14="http://schemas.microsoft.com/office/powerpoint/2010/main" val="1506177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Installation JETSON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SDK </a:t>
            </a:r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Tegra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X2</a:t>
            </a:r>
          </a:p>
        </p:txBody>
      </p:sp>
    </p:spTree>
    <p:extLst>
      <p:ext uri="{BB962C8B-B14F-4D97-AF65-F5344CB8AC3E}">
        <p14:creationId xmlns:p14="http://schemas.microsoft.com/office/powerpoint/2010/main" val="351829734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26941" y="2277035"/>
            <a:ext cx="11117373" cy="40076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BIBLIOTHEQUES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704208" y="5780412"/>
            <a:ext cx="875886" cy="87588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26941" y="2619786"/>
            <a:ext cx="11117373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INSTALLATION VIA SSH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88662CA-A775-4018-A371-E680CF7D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39" y="5869260"/>
            <a:ext cx="676424" cy="67642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E1D6E45-A387-4960-B293-A1D4AD6BBB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97" y="3467928"/>
            <a:ext cx="3737881" cy="2402923"/>
          </a:xfrm>
          <a:prstGeom prst="rect">
            <a:avLst/>
          </a:prstGeom>
        </p:spPr>
      </p:pic>
      <p:sp>
        <p:nvSpPr>
          <p:cNvPr id="23" name="Shape 385">
            <a:extLst>
              <a:ext uri="{FF2B5EF4-FFF2-40B4-BE49-F238E27FC236}">
                <a16:creationId xmlns:a16="http://schemas.microsoft.com/office/drawing/2014/main" id="{52CCD468-CAA1-4D94-B168-3C48834675F0}"/>
              </a:ext>
            </a:extLst>
          </p:cNvPr>
          <p:cNvSpPr/>
          <p:nvPr/>
        </p:nvSpPr>
        <p:spPr>
          <a:xfrm rot="5400000">
            <a:off x="5596901" y="2940559"/>
            <a:ext cx="1485572" cy="3450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0"/>
                </a:moveTo>
                <a:lnTo>
                  <a:pt x="0" y="7088"/>
                </a:lnTo>
                <a:lnTo>
                  <a:pt x="2154" y="7088"/>
                </a:lnTo>
                <a:lnTo>
                  <a:pt x="2154" y="21600"/>
                </a:lnTo>
                <a:lnTo>
                  <a:pt x="10801" y="18540"/>
                </a:lnTo>
                <a:lnTo>
                  <a:pt x="19444" y="21599"/>
                </a:lnTo>
                <a:lnTo>
                  <a:pt x="19444" y="7088"/>
                </a:lnTo>
                <a:lnTo>
                  <a:pt x="21600" y="7088"/>
                </a:lnTo>
                <a:lnTo>
                  <a:pt x="10799" y="0"/>
                </a:lnTo>
                <a:close/>
              </a:path>
            </a:pathLst>
          </a:custGeom>
          <a:solidFill>
            <a:srgbClr val="76B900"/>
          </a:solidFill>
          <a:ln w="12700" cap="flat">
            <a:noFill/>
            <a:miter lim="400000"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608BAC74-BFEC-4379-87DD-5ADD60EE5D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779" y="3661379"/>
            <a:ext cx="3459442" cy="237144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5A3136F-3400-4075-926F-A351B0DCD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52199" y="3843688"/>
            <a:ext cx="1625397" cy="162539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A75B1E9-06DE-4D71-816F-74B8C60D246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871422" y="4059246"/>
            <a:ext cx="1486109" cy="118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3174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Camera JETSON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SDK </a:t>
            </a:r>
            <a:r>
              <a:rPr lang="en-US" sz="2400" dirty="0" err="1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Tegra</a:t>
            </a:r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 X2</a:t>
            </a:r>
          </a:p>
        </p:txBody>
      </p:sp>
    </p:spTree>
    <p:extLst>
      <p:ext uri="{BB962C8B-B14F-4D97-AF65-F5344CB8AC3E}">
        <p14:creationId xmlns:p14="http://schemas.microsoft.com/office/powerpoint/2010/main" val="364080024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526941" y="2277035"/>
            <a:ext cx="11117373" cy="40076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BIBLIOTHEQUES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5704208" y="5780412"/>
            <a:ext cx="875886" cy="87588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26941" y="2619786"/>
            <a:ext cx="11117373" cy="56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Roboto Light" charset="0"/>
                <a:ea typeface="Roboto Light" charset="0"/>
                <a:cs typeface="Roboto Light" charset="0"/>
              </a:rPr>
              <a:t>CAMERA</a:t>
            </a:r>
            <a:endParaRPr lang="en-US" sz="24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88662CA-A775-4018-A371-E680CF7D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939" y="5869260"/>
            <a:ext cx="676424" cy="676424"/>
          </a:xfrm>
          <a:prstGeom prst="rect">
            <a:avLst/>
          </a:prstGeom>
        </p:spPr>
      </p:pic>
      <p:sp>
        <p:nvSpPr>
          <p:cNvPr id="23" name="Shape 385">
            <a:extLst>
              <a:ext uri="{FF2B5EF4-FFF2-40B4-BE49-F238E27FC236}">
                <a16:creationId xmlns:a16="http://schemas.microsoft.com/office/drawing/2014/main" id="{52CCD468-CAA1-4D94-B168-3C48834675F0}"/>
              </a:ext>
            </a:extLst>
          </p:cNvPr>
          <p:cNvSpPr/>
          <p:nvPr/>
        </p:nvSpPr>
        <p:spPr>
          <a:xfrm rot="5400000">
            <a:off x="5596901" y="2940559"/>
            <a:ext cx="1485572" cy="3450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0"/>
                </a:moveTo>
                <a:lnTo>
                  <a:pt x="0" y="7088"/>
                </a:lnTo>
                <a:lnTo>
                  <a:pt x="2154" y="7088"/>
                </a:lnTo>
                <a:lnTo>
                  <a:pt x="2154" y="21600"/>
                </a:lnTo>
                <a:lnTo>
                  <a:pt x="10801" y="18540"/>
                </a:lnTo>
                <a:lnTo>
                  <a:pt x="19444" y="21599"/>
                </a:lnTo>
                <a:lnTo>
                  <a:pt x="19444" y="7088"/>
                </a:lnTo>
                <a:lnTo>
                  <a:pt x="21600" y="7088"/>
                </a:lnTo>
                <a:lnTo>
                  <a:pt x="10799" y="0"/>
                </a:lnTo>
                <a:close/>
              </a:path>
            </a:pathLst>
          </a:custGeom>
          <a:solidFill>
            <a:srgbClr val="76B900"/>
          </a:solidFill>
          <a:ln w="12700" cap="flat">
            <a:noFill/>
            <a:miter lim="400000"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</a:defRPr>
            </a:pPr>
            <a:endParaRPr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4260ED9-961A-495D-AE50-72631FF763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4275" y="4139921"/>
            <a:ext cx="2680227" cy="1786818"/>
          </a:xfrm>
          <a:prstGeom prst="rect">
            <a:avLst/>
          </a:prstGeom>
          <a:ln w="38100">
            <a:solidFill>
              <a:srgbClr val="76B900"/>
            </a:solidFill>
          </a:ln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020D1B6-0C94-4C3D-AAEA-E0497A0BB0C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86" y="2294563"/>
            <a:ext cx="3459442" cy="2371448"/>
          </a:xfrm>
          <a:prstGeom prst="rect">
            <a:avLst/>
          </a:prstGeom>
        </p:spPr>
      </p:pic>
      <p:cxnSp>
        <p:nvCxnSpPr>
          <p:cNvPr id="9" name="Connecteur : en arc 8">
            <a:extLst>
              <a:ext uri="{FF2B5EF4-FFF2-40B4-BE49-F238E27FC236}">
                <a16:creationId xmlns:a16="http://schemas.microsoft.com/office/drawing/2014/main" id="{D6221148-D128-4DEE-9651-7571E584A17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580560" y="3808497"/>
            <a:ext cx="1802766" cy="562708"/>
          </a:xfrm>
          <a:prstGeom prst="curvedConnector3">
            <a:avLst>
              <a:gd name="adj1" fmla="val 101279"/>
            </a:avLst>
          </a:prstGeom>
          <a:ln w="57150">
            <a:solidFill>
              <a:srgbClr val="76B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9E498A02-39E0-497E-A036-E9CE7DECBF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059" y="3642789"/>
            <a:ext cx="3334328" cy="204644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1D997FC-31EF-4BEF-BF1D-E9CB62A13DA8}"/>
              </a:ext>
            </a:extLst>
          </p:cNvPr>
          <p:cNvSpPr txBox="1"/>
          <p:nvPr/>
        </p:nvSpPr>
        <p:spPr>
          <a:xfrm>
            <a:off x="5721521" y="4280859"/>
            <a:ext cx="760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CSI</a:t>
            </a:r>
          </a:p>
        </p:txBody>
      </p:sp>
    </p:spTree>
    <p:extLst>
      <p:ext uri="{BB962C8B-B14F-4D97-AF65-F5344CB8AC3E}">
        <p14:creationId xmlns:p14="http://schemas.microsoft.com/office/powerpoint/2010/main" val="160909074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7532207" y="0"/>
            <a:ext cx="4659793" cy="6858000"/>
          </a:xfrm>
          <a:custGeom>
            <a:avLst/>
            <a:gdLst>
              <a:gd name="connsiteX0" fmla="*/ 0 w 4659793"/>
              <a:gd name="connsiteY0" fmla="*/ 0 h 6858000"/>
              <a:gd name="connsiteX1" fmla="*/ 4659793 w 4659793"/>
              <a:gd name="connsiteY1" fmla="*/ 0 h 6858000"/>
              <a:gd name="connsiteX2" fmla="*/ 4659793 w 4659793"/>
              <a:gd name="connsiteY2" fmla="*/ 6858000 h 6858000"/>
              <a:gd name="connsiteX3" fmla="*/ 0 w 46597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9793" h="6858000">
                <a:moveTo>
                  <a:pt x="0" y="0"/>
                </a:moveTo>
                <a:lnTo>
                  <a:pt x="4659793" y="0"/>
                </a:lnTo>
                <a:lnTo>
                  <a:pt x="465979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6064369" y="0"/>
            <a:ext cx="6127631" cy="6858000"/>
          </a:xfrm>
          <a:custGeom>
            <a:avLst/>
            <a:gdLst>
              <a:gd name="connsiteX0" fmla="*/ 0 w 6127631"/>
              <a:gd name="connsiteY0" fmla="*/ 0 h 6858000"/>
              <a:gd name="connsiteX1" fmla="*/ 5042155 w 6127631"/>
              <a:gd name="connsiteY1" fmla="*/ 0 h 6858000"/>
              <a:gd name="connsiteX2" fmla="*/ 6127631 w 6127631"/>
              <a:gd name="connsiteY2" fmla="*/ 1625159 h 6858000"/>
              <a:gd name="connsiteX3" fmla="*/ 6127631 w 6127631"/>
              <a:gd name="connsiteY3" fmla="*/ 5232842 h 6858000"/>
              <a:gd name="connsiteX4" fmla="*/ 5042155 w 6127631"/>
              <a:gd name="connsiteY4" fmla="*/ 6858000 h 6858000"/>
              <a:gd name="connsiteX5" fmla="*/ 0 w 612763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7631" h="6858000">
                <a:moveTo>
                  <a:pt x="0" y="0"/>
                </a:moveTo>
                <a:lnTo>
                  <a:pt x="5042155" y="0"/>
                </a:lnTo>
                <a:lnTo>
                  <a:pt x="6127631" y="1625159"/>
                </a:lnTo>
                <a:lnTo>
                  <a:pt x="6127631" y="5232842"/>
                </a:lnTo>
                <a:lnTo>
                  <a:pt x="504215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>
            <a:off x="3696872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4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entagon 14"/>
          <p:cNvSpPr/>
          <p:nvPr/>
        </p:nvSpPr>
        <p:spPr>
          <a:xfrm>
            <a:off x="193030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/>
        </p:nvSpPr>
        <p:spPr>
          <a:xfrm>
            <a:off x="631574" y="0"/>
            <a:ext cx="7332453" cy="6858000"/>
          </a:xfrm>
          <a:prstGeom prst="homePlate">
            <a:avLst>
              <a:gd name="adj" fmla="val 33396"/>
            </a:avLst>
          </a:prstGeom>
          <a:solidFill>
            <a:srgbClr val="76B900"/>
          </a:solidFill>
          <a:ln>
            <a:solidFill>
              <a:srgbClr val="76B900"/>
            </a:solidFill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entagon 11"/>
          <p:cNvSpPr/>
          <p:nvPr/>
        </p:nvSpPr>
        <p:spPr>
          <a:xfrm>
            <a:off x="303770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tx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entagon 1"/>
          <p:cNvSpPr/>
          <p:nvPr/>
        </p:nvSpPr>
        <p:spPr>
          <a:xfrm>
            <a:off x="-524063" y="0"/>
            <a:ext cx="7332453" cy="6858000"/>
          </a:xfrm>
          <a:prstGeom prst="homePlate">
            <a:avLst>
              <a:gd name="adj" fmla="val 33396"/>
            </a:avLst>
          </a:prstGeom>
          <a:solidFill>
            <a:schemeClr val="accent2"/>
          </a:solidFill>
          <a:ln>
            <a:noFill/>
          </a:ln>
          <a:effectLst>
            <a:outerShdw blurRad="50800" dist="254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39077" y="2689571"/>
            <a:ext cx="6026953" cy="865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Choix des Packages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839077" y="3681559"/>
            <a:ext cx="60269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Roboto Thin" charset="0"/>
                <a:ea typeface="Roboto Thin" charset="0"/>
                <a:cs typeface="Roboto Thin" charset="0"/>
              </a:rPr>
              <a:t>OpenCV et TensorFlow</a:t>
            </a:r>
          </a:p>
        </p:txBody>
      </p:sp>
    </p:spTree>
    <p:extLst>
      <p:ext uri="{BB962C8B-B14F-4D97-AF65-F5344CB8AC3E}">
        <p14:creationId xmlns:p14="http://schemas.microsoft.com/office/powerpoint/2010/main" val="308623613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BIBLIOTHEQUES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</p:spPr>
        <p:txBody>
          <a:bodyPr/>
          <a:lstStyle/>
          <a:p>
            <a:fld id="{936C95AE-7298-45E1-9514-94AFF5BED8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E12E8E-3121-4049-BFF3-2A839B855E47}"/>
              </a:ext>
            </a:extLst>
          </p:cNvPr>
          <p:cNvSpPr/>
          <p:nvPr/>
        </p:nvSpPr>
        <p:spPr>
          <a:xfrm>
            <a:off x="1684859" y="2878666"/>
            <a:ext cx="203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Pré-traitement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B4EC1E-444C-4CE3-8D51-776442A89FF5}"/>
              </a:ext>
            </a:extLst>
          </p:cNvPr>
          <p:cNvSpPr/>
          <p:nvPr/>
        </p:nvSpPr>
        <p:spPr>
          <a:xfrm>
            <a:off x="1684859" y="3683000"/>
            <a:ext cx="203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Segmentation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2CDAC3-32BE-455E-979D-4BB67D23B00B}"/>
              </a:ext>
            </a:extLst>
          </p:cNvPr>
          <p:cNvSpPr/>
          <p:nvPr/>
        </p:nvSpPr>
        <p:spPr>
          <a:xfrm>
            <a:off x="1684859" y="4453467"/>
            <a:ext cx="203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Reconnaissance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900481-ED10-4726-892E-2F2121E0A747}"/>
              </a:ext>
            </a:extLst>
          </p:cNvPr>
          <p:cNvSpPr/>
          <p:nvPr/>
        </p:nvSpPr>
        <p:spPr>
          <a:xfrm>
            <a:off x="1684859" y="5257800"/>
            <a:ext cx="203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Analyse</a:t>
            </a:r>
          </a:p>
        </p:txBody>
      </p:sp>
      <p:sp>
        <p:nvSpPr>
          <p:cNvPr id="18" name="Flèche : bas 17">
            <a:extLst>
              <a:ext uri="{FF2B5EF4-FFF2-40B4-BE49-F238E27FC236}">
                <a16:creationId xmlns:a16="http://schemas.microsoft.com/office/drawing/2014/main" id="{A367BCD1-CB3B-47CA-89E6-96F0BDA84B69}"/>
              </a:ext>
            </a:extLst>
          </p:cNvPr>
          <p:cNvSpPr/>
          <p:nvPr/>
        </p:nvSpPr>
        <p:spPr>
          <a:xfrm>
            <a:off x="2539992" y="2319866"/>
            <a:ext cx="321734" cy="558800"/>
          </a:xfrm>
          <a:prstGeom prst="downArrow">
            <a:avLst/>
          </a:prstGeom>
          <a:solidFill>
            <a:srgbClr val="76B9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469F2E8-9920-463C-820A-718D6972E1AA}"/>
              </a:ext>
            </a:extLst>
          </p:cNvPr>
          <p:cNvSpPr txBox="1"/>
          <p:nvPr/>
        </p:nvSpPr>
        <p:spPr>
          <a:xfrm>
            <a:off x="1608659" y="1950534"/>
            <a:ext cx="218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ACQUISITION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4CF481A4-EEC7-4F9A-9E5D-10CAAE07FD8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2700859" y="3335866"/>
            <a:ext cx="0" cy="3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21AA7DAB-9170-4567-AA0F-B714002CDF84}"/>
              </a:ext>
            </a:extLst>
          </p:cNvPr>
          <p:cNvCxnSpPr>
            <a:cxnSpLocks/>
          </p:cNvCxnSpPr>
          <p:nvPr/>
        </p:nvCxnSpPr>
        <p:spPr>
          <a:xfrm>
            <a:off x="2734726" y="4106333"/>
            <a:ext cx="0" cy="3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D3CFCB0C-C620-4C57-BEBF-BDC11C16A167}"/>
              </a:ext>
            </a:extLst>
          </p:cNvPr>
          <p:cNvCxnSpPr>
            <a:cxnSpLocks/>
          </p:cNvCxnSpPr>
          <p:nvPr/>
        </p:nvCxnSpPr>
        <p:spPr>
          <a:xfrm>
            <a:off x="2700859" y="4910667"/>
            <a:ext cx="0" cy="3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6E93756-6808-440A-B667-4AFE6AA735BF}"/>
              </a:ext>
            </a:extLst>
          </p:cNvPr>
          <p:cNvSpPr/>
          <p:nvPr/>
        </p:nvSpPr>
        <p:spPr>
          <a:xfrm>
            <a:off x="1244591" y="2810930"/>
            <a:ext cx="2980266" cy="144780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EF6A05F-41C9-4ACE-A1E6-24FF7BD9D49C}"/>
              </a:ext>
            </a:extLst>
          </p:cNvPr>
          <p:cNvSpPr/>
          <p:nvPr/>
        </p:nvSpPr>
        <p:spPr>
          <a:xfrm>
            <a:off x="1244591" y="4360333"/>
            <a:ext cx="2980266" cy="150810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A565C857-D755-4B66-A8A8-D8DB1C6F49AE}"/>
              </a:ext>
            </a:extLst>
          </p:cNvPr>
          <p:cNvSpPr txBox="1"/>
          <p:nvPr/>
        </p:nvSpPr>
        <p:spPr>
          <a:xfrm>
            <a:off x="3996261" y="3282890"/>
            <a:ext cx="14731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FF0000"/>
                </a:solidFill>
              </a:rPr>
              <a:t>OpenCV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377EA04-3BBA-4A7F-BBC4-CE0500683E52}"/>
              </a:ext>
            </a:extLst>
          </p:cNvPr>
          <p:cNvSpPr txBox="1"/>
          <p:nvPr/>
        </p:nvSpPr>
        <p:spPr>
          <a:xfrm>
            <a:off x="4157135" y="4731170"/>
            <a:ext cx="14731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i="1" dirty="0">
                <a:solidFill>
                  <a:srgbClr val="FF0000"/>
                </a:solidFill>
              </a:rPr>
              <a:t>TensorFlow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DC428B-9C65-4750-B21A-8DDE5D883326}"/>
              </a:ext>
            </a:extLst>
          </p:cNvPr>
          <p:cNvSpPr/>
          <p:nvPr/>
        </p:nvSpPr>
        <p:spPr>
          <a:xfrm>
            <a:off x="194728" y="4492650"/>
            <a:ext cx="922872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</a:rPr>
              <a:t>?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D1971AEE-64CC-413C-9D5D-C8F21C45C384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117596" y="4682067"/>
            <a:ext cx="567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51B2D604-4BEF-4DDD-A08A-C8AF2384C2ED}"/>
              </a:ext>
            </a:extLst>
          </p:cNvPr>
          <p:cNvSpPr txBox="1"/>
          <p:nvPr/>
        </p:nvSpPr>
        <p:spPr>
          <a:xfrm>
            <a:off x="5630331" y="2229808"/>
            <a:ext cx="644314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000" b="1" u="sng" dirty="0">
                <a:solidFill>
                  <a:srgbClr val="76B900"/>
                </a:solidFill>
              </a:rPr>
              <a:t>OpenCV</a:t>
            </a:r>
            <a:r>
              <a:rPr lang="fr-FR" sz="2000" b="1" dirty="0">
                <a:solidFill>
                  <a:srgbClr val="76B90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Maitrise du langage Python par le binôme et homogénéité avec TensorFlow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Expériences en 2</a:t>
            </a:r>
            <a:r>
              <a:rPr lang="fr-FR" baseline="30000" dirty="0"/>
              <a:t>ème</a:t>
            </a:r>
            <a:r>
              <a:rPr lang="fr-FR" dirty="0"/>
              <a:t> et 3</a:t>
            </a:r>
            <a:r>
              <a:rPr lang="fr-FR" baseline="30000" dirty="0"/>
              <a:t>ème</a:t>
            </a:r>
            <a:r>
              <a:rPr lang="fr-FR" dirty="0"/>
              <a:t> année de cette bibliothèque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Ressources internet abondante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OpenCV GPU implémenté avec CUDA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Facilité d’utilisation (indépendante de CUDA)</a:t>
            </a:r>
          </a:p>
          <a:p>
            <a:pPr lvl="1"/>
            <a:endParaRPr lang="fr-FR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BD6DE5B8-3AAA-4DD5-AABC-B145F660F5CF}"/>
              </a:ext>
            </a:extLst>
          </p:cNvPr>
          <p:cNvSpPr txBox="1"/>
          <p:nvPr/>
        </p:nvSpPr>
        <p:spPr>
          <a:xfrm>
            <a:off x="5630331" y="4428067"/>
            <a:ext cx="644314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000" b="1" u="sng" dirty="0">
                <a:solidFill>
                  <a:srgbClr val="76B900"/>
                </a:solidFill>
              </a:rPr>
              <a:t>TensorFlow</a:t>
            </a:r>
            <a:r>
              <a:rPr lang="fr-FR" sz="2000" b="1" dirty="0">
                <a:solidFill>
                  <a:srgbClr val="76B900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IDEM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Outil de référence en 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lvl="1"/>
            <a:endParaRPr lang="fr-FR" dirty="0"/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DED000C1-B036-40A9-A82E-5FDC729CBCC5}"/>
              </a:ext>
            </a:extLst>
          </p:cNvPr>
          <p:cNvCxnSpPr>
            <a:cxnSpLocks/>
          </p:cNvCxnSpPr>
          <p:nvPr/>
        </p:nvCxnSpPr>
        <p:spPr>
          <a:xfrm>
            <a:off x="2704901" y="5694871"/>
            <a:ext cx="0" cy="3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DD4E6F7-31D6-4513-942B-7E66DC1D7833}"/>
              </a:ext>
            </a:extLst>
          </p:cNvPr>
          <p:cNvSpPr/>
          <p:nvPr/>
        </p:nvSpPr>
        <p:spPr>
          <a:xfrm>
            <a:off x="1684859" y="6057855"/>
            <a:ext cx="2032000" cy="45720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574908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lank">
  <a:themeElements>
    <a:clrScheme name="Custom 2">
      <a:dk1>
        <a:srgbClr val="000000"/>
      </a:dk1>
      <a:lt1>
        <a:srgbClr val="FFFFFF"/>
      </a:lt1>
      <a:dk2>
        <a:srgbClr val="263238"/>
      </a:dk2>
      <a:lt2>
        <a:srgbClr val="ECEFF1"/>
      </a:lt2>
      <a:accent1>
        <a:srgbClr val="37474F"/>
      </a:accent1>
      <a:accent2>
        <a:srgbClr val="455A64"/>
      </a:accent2>
      <a:accent3>
        <a:srgbClr val="546E7A"/>
      </a:accent3>
      <a:accent4>
        <a:srgbClr val="607D8B"/>
      </a:accent4>
      <a:accent5>
        <a:srgbClr val="78909C"/>
      </a:accent5>
      <a:accent6>
        <a:srgbClr val="00E676"/>
      </a:accent6>
      <a:hlink>
        <a:srgbClr val="546E7A"/>
      </a:hlink>
      <a:folHlink>
        <a:srgbClr val="3747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>
          <a:outerShdw blurRad="50800" dist="25400" dir="5400000" algn="t" rotWithShape="0">
            <a:prstClr val="black">
              <a:alpha val="30000"/>
            </a:prstClr>
          </a:outerShdw>
          <a:softEdge rad="0"/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asic with Circle">
  <a:themeElements>
    <a:clrScheme name="Custom 2">
      <a:dk1>
        <a:srgbClr val="000000"/>
      </a:dk1>
      <a:lt1>
        <a:srgbClr val="FFFFFF"/>
      </a:lt1>
      <a:dk2>
        <a:srgbClr val="263238"/>
      </a:dk2>
      <a:lt2>
        <a:srgbClr val="ECEFF1"/>
      </a:lt2>
      <a:accent1>
        <a:srgbClr val="37474F"/>
      </a:accent1>
      <a:accent2>
        <a:srgbClr val="455A64"/>
      </a:accent2>
      <a:accent3>
        <a:srgbClr val="546E7A"/>
      </a:accent3>
      <a:accent4>
        <a:srgbClr val="607D8B"/>
      </a:accent4>
      <a:accent5>
        <a:srgbClr val="78909C"/>
      </a:accent5>
      <a:accent6>
        <a:srgbClr val="00E676"/>
      </a:accent6>
      <a:hlink>
        <a:srgbClr val="546E7A"/>
      </a:hlink>
      <a:folHlink>
        <a:srgbClr val="3747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eaderline">
  <a:themeElements>
    <a:clrScheme name="Custom 2">
      <a:dk1>
        <a:srgbClr val="000000"/>
      </a:dk1>
      <a:lt1>
        <a:srgbClr val="FFFFFF"/>
      </a:lt1>
      <a:dk2>
        <a:srgbClr val="263238"/>
      </a:dk2>
      <a:lt2>
        <a:srgbClr val="ECEFF1"/>
      </a:lt2>
      <a:accent1>
        <a:srgbClr val="37474F"/>
      </a:accent1>
      <a:accent2>
        <a:srgbClr val="455A64"/>
      </a:accent2>
      <a:accent3>
        <a:srgbClr val="546E7A"/>
      </a:accent3>
      <a:accent4>
        <a:srgbClr val="607D8B"/>
      </a:accent4>
      <a:accent5>
        <a:srgbClr val="78909C"/>
      </a:accent5>
      <a:accent6>
        <a:srgbClr val="00E676"/>
      </a:accent6>
      <a:hlink>
        <a:srgbClr val="546E7A"/>
      </a:hlink>
      <a:folHlink>
        <a:srgbClr val="37474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>
          <a:outerShdw blurRad="50800" dist="25400" dir="5400000" algn="t" rotWithShape="0">
            <a:prstClr val="black">
              <a:alpha val="30000"/>
            </a:prstClr>
          </a:outerShdw>
          <a:softEdge rad="0"/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44346</TotalTime>
  <Words>348</Words>
  <Application>Microsoft Office PowerPoint</Application>
  <PresentationFormat>Grand écran</PresentationFormat>
  <Paragraphs>162</Paragraphs>
  <Slides>28</Slides>
  <Notes>27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28</vt:i4>
      </vt:variant>
    </vt:vector>
  </HeadingPairs>
  <TitlesOfParts>
    <vt:vector size="38" baseType="lpstr">
      <vt:lpstr>Arial</vt:lpstr>
      <vt:lpstr>Calibri</vt:lpstr>
      <vt:lpstr>Noto Sans</vt:lpstr>
      <vt:lpstr>Roboto</vt:lpstr>
      <vt:lpstr>Roboto Light</vt:lpstr>
      <vt:lpstr>Roboto Medium</vt:lpstr>
      <vt:lpstr>Roboto Thin</vt:lpstr>
      <vt:lpstr>Blank</vt:lpstr>
      <vt:lpstr>Basic with Circle</vt:lpstr>
      <vt:lpstr>Headerline</vt:lpstr>
      <vt:lpstr>Présentation PowerPoint</vt:lpstr>
      <vt:lpstr>Présentation de la carte Nvidia JETSON TX2</vt:lpstr>
      <vt:lpstr>AVANCEMENT</vt:lpstr>
      <vt:lpstr>Présentation PowerPoint</vt:lpstr>
      <vt:lpstr>BIBLIOTHEQUES</vt:lpstr>
      <vt:lpstr>Présentation PowerPoint</vt:lpstr>
      <vt:lpstr>BIBLIOTHEQUES</vt:lpstr>
      <vt:lpstr>Présentation PowerPoint</vt:lpstr>
      <vt:lpstr>BIBLIOTHEQUES</vt:lpstr>
      <vt:lpstr>Présentation PowerPoint</vt:lpstr>
      <vt:lpstr>BIBLIOTHEQUES</vt:lpstr>
      <vt:lpstr>Présentation PowerPoint</vt:lpstr>
      <vt:lpstr>BIBLIOTHEQUES</vt:lpstr>
      <vt:lpstr>Présentation PowerPoint</vt:lpstr>
      <vt:lpstr>TRAITEMENT D’IMAGES</vt:lpstr>
      <vt:lpstr>TRAITEMENT D’IMAGES</vt:lpstr>
      <vt:lpstr>TRAITEMENT D’IMAGES</vt:lpstr>
      <vt:lpstr>TRAITEMENT D’IMAGES</vt:lpstr>
      <vt:lpstr>TRAITEMENT D’IMAGES</vt:lpstr>
      <vt:lpstr>TRAITEMENT D’IMAGES</vt:lpstr>
      <vt:lpstr>TRAITEMENT D’IMAGES</vt:lpstr>
      <vt:lpstr>TRAITEMENT D’IMAGES</vt:lpstr>
      <vt:lpstr>Présentation PowerPoint</vt:lpstr>
      <vt:lpstr>Applications réalisables avec TensorFlow</vt:lpstr>
      <vt:lpstr>Présentation PowerPoint</vt:lpstr>
      <vt:lpstr>Présentation PowerPoint</vt:lpstr>
      <vt:lpstr>OBJECTIF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Ergün Kayis</dc:creator>
  <cp:lastModifiedBy>User</cp:lastModifiedBy>
  <cp:revision>613</cp:revision>
  <dcterms:created xsi:type="dcterms:W3CDTF">2015-05-30T00:46:15Z</dcterms:created>
  <dcterms:modified xsi:type="dcterms:W3CDTF">2019-12-12T17:31:58Z</dcterms:modified>
</cp:coreProperties>
</file>